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6858000" cx="9144000"/>
  <p:notesSz cx="6858000" cy="9144000"/>
  <p:embeddedFontLst>
    <p:embeddedFont>
      <p:font typeface="Patua One"/>
      <p:regular r:id="rId81"/>
    </p:embeddedFont>
    <p:embeddedFont>
      <p:font typeface="Lexend Light"/>
      <p:regular r:id="rId82"/>
      <p:bold r:id="rId83"/>
    </p:embeddedFont>
    <p:embeddedFont>
      <p:font typeface="Roboto"/>
      <p:regular r:id="rId84"/>
      <p:bold r:id="rId85"/>
      <p:italic r:id="rId86"/>
      <p:boldItalic r:id="rId87"/>
    </p:embeddedFont>
    <p:embeddedFont>
      <p:font typeface="Roboto Medium"/>
      <p:regular r:id="rId88"/>
      <p:bold r:id="rId89"/>
      <p:italic r:id="rId90"/>
      <p:boldItalic r:id="rId91"/>
    </p:embeddedFont>
    <p:embeddedFont>
      <p:font typeface="Nunito"/>
      <p:regular r:id="rId92"/>
      <p:bold r:id="rId93"/>
      <p:italic r:id="rId94"/>
      <p:boldItalic r:id="rId95"/>
    </p:embeddedFont>
    <p:embeddedFont>
      <p:font typeface="Outfit"/>
      <p:regular r:id="rId96"/>
      <p:bold r:id="rId97"/>
    </p:embeddedFont>
    <p:embeddedFont>
      <p:font typeface="ZCOOL KuaiLe"/>
      <p:regular r:id="rId98"/>
    </p:embeddedFont>
    <p:embeddedFont>
      <p:font typeface="Lexend"/>
      <p:regular r:id="rId99"/>
      <p:bold r:id="rId100"/>
    </p:embeddedFont>
    <p:embeddedFont>
      <p:font typeface="Arial Black"/>
      <p:regular r:id="rId101"/>
    </p:embeddedFont>
    <p:embeddedFont>
      <p:font typeface="Archivo Black"/>
      <p:regular r:id="rId102"/>
    </p:embeddedFont>
    <p:embeddedFont>
      <p:font typeface="Gill Sans"/>
      <p:regular r:id="rId103"/>
      <p:bold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F1F2E0-6B90-4EDA-8492-C0C3FB4D14E4}">
  <a:tblStyle styleId="{44F1F2E0-6B90-4EDA-8492-C0C3FB4D14E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GillSans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GillSans-regular.fntdata"/><Relationship Id="rId102" Type="http://schemas.openxmlformats.org/officeDocument/2006/relationships/font" Target="fonts/ArchivoBlack-regular.fntdata"/><Relationship Id="rId101" Type="http://schemas.openxmlformats.org/officeDocument/2006/relationships/font" Target="fonts/ArialBlack-regular.fntdata"/><Relationship Id="rId100" Type="http://schemas.openxmlformats.org/officeDocument/2006/relationships/font" Target="fonts/Lexend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Nunito-boldItalic.fntdata"/><Relationship Id="rId94" Type="http://schemas.openxmlformats.org/officeDocument/2006/relationships/font" Target="fonts/Nunito-italic.fntdata"/><Relationship Id="rId97" Type="http://schemas.openxmlformats.org/officeDocument/2006/relationships/font" Target="fonts/Outfit-bold.fntdata"/><Relationship Id="rId96" Type="http://schemas.openxmlformats.org/officeDocument/2006/relationships/font" Target="fonts/Outfit-regular.fntdata"/><Relationship Id="rId11" Type="http://schemas.openxmlformats.org/officeDocument/2006/relationships/slide" Target="slides/slide6.xml"/><Relationship Id="rId99" Type="http://schemas.openxmlformats.org/officeDocument/2006/relationships/font" Target="fonts/Lexend-regular.fntdata"/><Relationship Id="rId10" Type="http://schemas.openxmlformats.org/officeDocument/2006/relationships/slide" Target="slides/slide5.xml"/><Relationship Id="rId98" Type="http://schemas.openxmlformats.org/officeDocument/2006/relationships/font" Target="fonts/ZCOOLKuaiL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Medium-boldItalic.fntdata"/><Relationship Id="rId90" Type="http://schemas.openxmlformats.org/officeDocument/2006/relationships/font" Target="fonts/RobotoMedium-italic.fntdata"/><Relationship Id="rId93" Type="http://schemas.openxmlformats.org/officeDocument/2006/relationships/font" Target="fonts/Nunito-bold.fntdata"/><Relationship Id="rId92" Type="http://schemas.openxmlformats.org/officeDocument/2006/relationships/font" Target="fonts/Nunit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Roboto-regular.fntdata"/><Relationship Id="rId83" Type="http://schemas.openxmlformats.org/officeDocument/2006/relationships/font" Target="fonts/LexendLight-bold.fntdata"/><Relationship Id="rId86" Type="http://schemas.openxmlformats.org/officeDocument/2006/relationships/font" Target="fonts/Roboto-italic.fntdata"/><Relationship Id="rId85" Type="http://schemas.openxmlformats.org/officeDocument/2006/relationships/font" Target="fonts/Roboto-bold.fntdata"/><Relationship Id="rId88" Type="http://schemas.openxmlformats.org/officeDocument/2006/relationships/font" Target="fonts/RobotoMedium-regular.fntdata"/><Relationship Id="rId87" Type="http://schemas.openxmlformats.org/officeDocument/2006/relationships/font" Target="fonts/Roboto-boldItalic.fntdata"/><Relationship Id="rId89" Type="http://schemas.openxmlformats.org/officeDocument/2006/relationships/font" Target="fonts/RobotoMedium-bold.fntdata"/><Relationship Id="rId80" Type="http://schemas.openxmlformats.org/officeDocument/2006/relationships/slide" Target="slides/slide75.xml"/><Relationship Id="rId82" Type="http://schemas.openxmlformats.org/officeDocument/2006/relationships/font" Target="fonts/LexendLight-regular.fntdata"/><Relationship Id="rId81" Type="http://schemas.openxmlformats.org/officeDocument/2006/relationships/font" Target="fonts/Patua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aticon.com/free-icon/beer_5288824?term=beer&amp;page=1&amp;position=11&amp;origin=search&amp;related_id=5288824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ob.tw/open-source-licenses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mind.com/app/docs/mfepulws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c.dh.tamu.edu/about/mission/" TargetMode="External"/><Relationship Id="rId3" Type="http://schemas.openxmlformats.org/officeDocument/2006/relationships/hyperlink" Target="https://src-online.ca/index.php/src/article/view/189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kb.org/#what-is-gokb" TargetMode="External"/><Relationship Id="rId3" Type="http://schemas.openxmlformats.org/officeDocument/2006/relationships/hyperlink" Target="https://gokb.org/#what-is-gokb" TargetMode="External"/><Relationship Id="rId4" Type="http://schemas.openxmlformats.org/officeDocument/2006/relationships/hyperlink" Target="https://openlibraryfoundation.atlassian.net/wiki/spaces/GOKB/overview" TargetMode="External"/><Relationship Id="rId5" Type="http://schemas.openxmlformats.org/officeDocument/2006/relationships/hyperlink" Target="https://insights.uksg.org/articles/10.1629/uksg.217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dmlibrary.org/my-account/mobiu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openrs.org/roadmap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14b50889df6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14b50889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2e61b1fdaeb_1_12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2e61b1fdaeb_1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e61b1fdaeb_1_12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2e61b1fdaeb_1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e61b1fdaeb_1_9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e61b1fdaeb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2e61b1fdaeb_1_1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2e61b1fdaeb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e61b1fdaeb_1_11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e61b1fdaeb_1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https://www.flaticon.com/free-icon/beer_5288824?term=beer&amp;page=1&amp;position=11&amp;origin=search&amp;related_id=5288824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e61b1fdaeb_1_11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2e61b1fdaeb_1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https://noob.tw/open-source-licenses/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e61b1fdaeb_1_12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e61b1fdaeb_1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2e61b1fdaeb_1_12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2e61b1fdaeb_1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e62f38fb4c_0_1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2e62f38fb4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e61b1fdaeb_1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e61b1fdae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703f2bcc68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2703f2bcc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e62f38fb4c_1_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e62f38fb4c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e62f38fb4c_1_1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e62f38fb4c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e62f38fb4c_1_1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2e62f38fb4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e62f38fb4c_1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e62f38fb4c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e61b1fdaeb_1_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e61b1fdae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e61b1fdaeb_1_14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2e61b1fdaeb_1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e61b1fdaeb_1_13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2e61b1fdaeb_1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e61b1fdaeb_1_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e61b1fdae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e61b1fdaeb_2_1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e61b1fdaeb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OLF\nProjects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ARC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數位人文典藏與研究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GOKb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電子資源後設資料管理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VuFind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統一搜尋介面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OpenRS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館際互借系統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Project ReShare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館藏資源共享平臺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FOLIO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圖書館服務平臺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0B57D0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https://gitmind.com/app/docs/mfepulws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e61b1fdaeb_2_2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e61b1fdaeb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20801717e4e_0_1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20801717e4e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圖書館與開放原始碼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認識\n開放原始碼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定義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開原軟體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授權條款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社群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圖書館領域\n開原軟體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開放圖書館\n基金會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ARC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GOKb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VuFind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OpenRS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ReShare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	FOLIO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開放原始碼\n爭議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對象侷限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資安漏洞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品質問題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缺乏支援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賠錢生意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參與開原社群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參與形式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				結語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e61b1fdaeb_2_2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e61b1fdaeb_2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https://arc.dh.tamu.edu/about/mission/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https://src-online.ca/index.php/src/article/view/189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看不懂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https://arc.dh.tamu.edu/software/collex/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e61b1fdaeb_1_14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2e61b1fdaeb_1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e61b1fdaeb_2_1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e61b1fdaeb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e61b1fdaeb_2_1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e61b1fdaeb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</a:t>
            </a:r>
            <a:r>
              <a:rPr lang="zh-TW" u="sng">
                <a:solidFill>
                  <a:schemeClr val="hlink"/>
                </a:solidFill>
                <a:hlinkClick r:id="rId3"/>
              </a:rPr>
              <a:t>ttps://gokb.org/#what-is-gokb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看不懂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https://openlibraryfoundation.atlassian.net/wiki/spaces/GOKB/overview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獲得了一點資訊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https://insights.uksg.org/articles/10.1629/uksg.217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e61b1fdaeb_1_13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e61b1fdaeb_1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e61b1fdaeb_1_13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2e61b1fdaeb_1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e61b1fdaeb_2_1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e61b1fdaeb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e61b1fdaeb_1_13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e61b1fdaeb_1_1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e61b1fdaeb_1_14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2e61b1fdaeb_1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e62f38fb4c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e62f38fb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https://www.wdmlibrary.org/my-account/mobius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e61b1fdaeb_1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e61b1fdae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2e62f38fb4c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2e62f38fb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2e62f38fb4c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2e62f38fb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2e62f38fb4c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2e62f38fb4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2"/>
              </a:rPr>
              <a:t>https://openrs.org/roadmap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2e62f38fb4c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2e62f38fb4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2e62f38fb4c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2e62f38fb4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2e62f38fb4c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2e62f38fb4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2e62f38fb4c_0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2e62f38fb4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e62f38fb4c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2e62f38fb4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2e61b1fdaeb_2_1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2e61b1fdaeb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e61b1fdaeb_2_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e61b1fdaeb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2e61b1fdaeb_1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2e61b1fdae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2e62f38fb4c_0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2e62f38fb4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2e62f38fb4c_0_1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2e62f38fb4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2e62f38fb4c_0_2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2e62f38fb4c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2e62f38fb4c_0_23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2e62f38fb4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2e62f38fb4c_0_2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2e62f38fb4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2e62f38fb4c_0_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2e62f38fb4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e62f38fb4c_0_2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2e62f38fb4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e62f38fb4c_0_2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2e62f38fb4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2e62f38fb4c_0_2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2e62f38fb4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2e62f38fb4c_1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2e62f38fb4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e61b1fdaeb_1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e61b1fdae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2e62f38fb4c_1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2e62f38fb4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e62f38fb4c_1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e62f38fb4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2e62f38fb4c_1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2e62f38fb4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2e62f38fb4c_1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2e62f38fb4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2e62f38fb4c_1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2e62f38fb4c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2e62f38fb4c_1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2e62f38fb4c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e62f38fb4c_1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2e62f38fb4c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2e62f38fb4c_1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2e62f38fb4c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2e62f38fb4c_1_1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2e62f38fb4c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2e62f38fb4c_1_2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2e62f38fb4c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e61b1fdaeb_1_12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2e61b1fdaeb_1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2e62f38fb4c_1_2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2e62f38fb4c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2e62f38fb4c_1_1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2e62f38fb4c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e62f38fb4c_1_2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2e62f38fb4c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2e62f38fb4c_1_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2e62f38fb4c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27357372976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273573729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14b546fdf9f_4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14b546fdf9f_4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e61b1fdaeb_1_12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2e61b1fdaeb_1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2e61b1fdaeb_1_12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2e61b1fdaeb_1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jpg"/><Relationship Id="rId4" Type="http://schemas.openxmlformats.org/officeDocument/2006/relationships/image" Target="../media/image5.png"/><Relationship Id="rId9" Type="http://schemas.openxmlformats.org/officeDocument/2006/relationships/hyperlink" Target="http://iclass.tku.edu.tw" TargetMode="External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mailto:chenyt@tku.edu.tw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http://iclass.tku.edu.tw" TargetMode="External"/><Relationship Id="rId8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hyperlink" Target="mailto:chenyt@tku.edu.tw" TargetMode="Externa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hyperlink" Target="mailto:chenyt@tku.edu.tw" TargetMode="Externa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hyperlink" Target="mailto:chenyt@tku.edu.tw" TargetMode="External"/><Relationship Id="rId6" Type="http://schemas.openxmlformats.org/officeDocument/2006/relationships/image" Target="../media/image3.png"/><Relationship Id="rId7" Type="http://schemas.openxmlformats.org/officeDocument/2006/relationships/hyperlink" Target="mailto:chenyt@tku.edu.tw" TargetMode="Externa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109224" y="601063"/>
            <a:ext cx="2945100" cy="58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3F04"/>
              </a:solidFill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105309" y="601181"/>
            <a:ext cx="2945100" cy="5886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600"/>
              <a:buNone/>
              <a:defRPr b="0" sz="26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2"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" name="Google Shape;16;p2"/>
          <p:cNvGrpSpPr/>
          <p:nvPr/>
        </p:nvGrpSpPr>
        <p:grpSpPr>
          <a:xfrm>
            <a:off x="3689187" y="846931"/>
            <a:ext cx="5017488" cy="5164131"/>
            <a:chOff x="3689187" y="846931"/>
            <a:chExt cx="5017488" cy="5164131"/>
          </a:xfrm>
        </p:grpSpPr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0" l="33368" r="0" t="0"/>
            <a:stretch/>
          </p:blipFill>
          <p:spPr>
            <a:xfrm>
              <a:off x="4796381" y="2015746"/>
              <a:ext cx="3514500" cy="35193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" name="Google Shape;18;p2"/>
            <p:cNvSpPr/>
            <p:nvPr/>
          </p:nvSpPr>
          <p:spPr>
            <a:xfrm>
              <a:off x="4689372" y="1848694"/>
              <a:ext cx="3519300" cy="37134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5400000">
              <a:off x="3465117" y="4243165"/>
              <a:ext cx="1991966" cy="1543826"/>
              <a:chOff x="3337500" y="1640525"/>
              <a:chExt cx="3773378" cy="30858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5144076" y="846931"/>
              <a:ext cx="1887821" cy="1628994"/>
              <a:chOff x="3337500" y="1640525"/>
              <a:chExt cx="3773378" cy="30858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3337500" y="1640525"/>
                <a:ext cx="3085800" cy="30858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733900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>
                <a:off x="6421478" y="2838725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chemeClr val="dk1">
                    <a:alpha val="7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7073757" y="4914357"/>
              <a:ext cx="1299300" cy="555194"/>
              <a:chOff x="7243875" y="3780983"/>
              <a:chExt cx="1299300" cy="52620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7243875" y="3780983"/>
                <a:ext cx="1299300" cy="526200"/>
                <a:chOff x="3130375" y="-210650"/>
                <a:chExt cx="1299300" cy="526200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3130375" y="-210650"/>
                  <a:ext cx="1299300" cy="526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19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263060" y="-47084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3217449" y="-110650"/>
                  <a:ext cx="1077000" cy="268200"/>
                </a:xfrm>
                <a:prstGeom prst="roundRect">
                  <a:avLst>
                    <a:gd fmla="val 50000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728150" y="4016475"/>
                <a:ext cx="330750" cy="55200"/>
                <a:chOff x="7632750" y="4032725"/>
                <a:chExt cx="330750" cy="55200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3275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770525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908300" y="4032725"/>
                  <a:ext cx="55200" cy="552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6" name="Google Shape;36;p2"/>
            <p:cNvGrpSpPr/>
            <p:nvPr/>
          </p:nvGrpSpPr>
          <p:grpSpPr>
            <a:xfrm>
              <a:off x="4973494" y="1727561"/>
              <a:ext cx="1016876" cy="1072905"/>
              <a:chOff x="5143612" y="760610"/>
              <a:chExt cx="1016876" cy="1016876"/>
            </a:xfrm>
          </p:grpSpPr>
          <p:grpSp>
            <p:nvGrpSpPr>
              <p:cNvPr id="37" name="Google Shape;37;p2"/>
              <p:cNvGrpSpPr/>
              <p:nvPr/>
            </p:nvGrpSpPr>
            <p:grpSpPr>
              <a:xfrm>
                <a:off x="5143612" y="760610"/>
                <a:ext cx="1016876" cy="1016876"/>
                <a:chOff x="4490675" y="-372879"/>
                <a:chExt cx="1247700" cy="1247700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4490675" y="-372879"/>
                  <a:ext cx="1247700" cy="12477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3"/>
                </a:solidFill>
                <a:ln cap="flat" cmpd="sng" w="114300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2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9" name="Google Shape;39;p2"/>
                <p:cNvGrpSpPr/>
                <p:nvPr/>
              </p:nvGrpSpPr>
              <p:grpSpPr>
                <a:xfrm>
                  <a:off x="4579538" y="-271369"/>
                  <a:ext cx="1069969" cy="1079355"/>
                  <a:chOff x="3750225" y="-93219"/>
                  <a:chExt cx="1069969" cy="1079355"/>
                </a:xfrm>
              </p:grpSpPr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3799594" y="-34464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3750225" y="-93219"/>
                    <a:ext cx="1020600" cy="1020600"/>
                  </a:xfrm>
                  <a:prstGeom prst="star12">
                    <a:avLst>
                      <a:gd fmla="val 24067" name="adj"/>
                    </a:avLst>
                  </a:prstGeom>
                  <a:noFill/>
                  <a:ln cap="flat" cmpd="sng" w="952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42" name="Google Shape;42;p2"/>
              <p:cNvSpPr/>
              <p:nvPr/>
            </p:nvSpPr>
            <p:spPr>
              <a:xfrm>
                <a:off x="5535936" y="1152940"/>
                <a:ext cx="232200" cy="232200"/>
              </a:xfrm>
              <a:prstGeom prst="star4">
                <a:avLst>
                  <a:gd fmla="val 125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" name="Google Shape;43;p2"/>
            <p:cNvGrpSpPr/>
            <p:nvPr/>
          </p:nvGrpSpPr>
          <p:grpSpPr>
            <a:xfrm>
              <a:off x="7809973" y="2554402"/>
              <a:ext cx="896702" cy="946111"/>
              <a:chOff x="611807" y="3895284"/>
              <a:chExt cx="896702" cy="896702"/>
            </a:xfrm>
          </p:grpSpPr>
          <p:grpSp>
            <p:nvGrpSpPr>
              <p:cNvPr id="44" name="Google Shape;44;p2"/>
              <p:cNvGrpSpPr/>
              <p:nvPr/>
            </p:nvGrpSpPr>
            <p:grpSpPr>
              <a:xfrm>
                <a:off x="611807" y="3895284"/>
                <a:ext cx="896702" cy="896702"/>
                <a:chOff x="2589036" y="988300"/>
                <a:chExt cx="1101600" cy="1101600"/>
              </a:xfrm>
            </p:grpSpPr>
            <p:sp>
              <p:nvSpPr>
                <p:cNvPr id="45" name="Google Shape;45;p2"/>
                <p:cNvSpPr/>
                <p:nvPr/>
              </p:nvSpPr>
              <p:spPr>
                <a:xfrm>
                  <a:off x="2589036" y="988300"/>
                  <a:ext cx="1101600" cy="11016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outerShdw blurRad="57150" rotWithShape="0" algn="bl" dir="5400000" dist="19050">
                    <a:schemeClr val="dk1">
                      <a:alpha val="20000"/>
                    </a:scheme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93800" y="1195675"/>
                  <a:ext cx="798000" cy="7980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94950" y="1103875"/>
                  <a:ext cx="798000" cy="79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" name="Google Shape;48;p2"/>
              <p:cNvSpPr/>
              <p:nvPr/>
            </p:nvSpPr>
            <p:spPr>
              <a:xfrm rot="-2700000">
                <a:off x="881188" y="4169033"/>
                <a:ext cx="288924" cy="288924"/>
              </a:xfrm>
              <a:prstGeom prst="plus">
                <a:avLst>
                  <a:gd fmla="val 4405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" name="Google Shape;49;p2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52" name="Google Shape;52;p2"/>
          <p:cNvSpPr txBox="1"/>
          <p:nvPr>
            <p:ph idx="3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3">
  <p:cSld name="CUSTOM_10"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1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1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11"/>
          <p:cNvSpPr txBox="1"/>
          <p:nvPr>
            <p:ph type="title"/>
          </p:nvPr>
        </p:nvSpPr>
        <p:spPr>
          <a:xfrm>
            <a:off x="2121850" y="4915100"/>
            <a:ext cx="64173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">
  <p:cSld name="CUSTOM_10_1"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2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/>
          <p:nvPr/>
        </p:nvSpPr>
        <p:spPr>
          <a:xfrm>
            <a:off x="0" y="0"/>
            <a:ext cx="9144000" cy="478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6" name="Google Shape;236;p12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自訂版面配置 3 1 1">
  <p:cSld name="CUSTOM_10_1_1"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3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478080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 txBox="1"/>
          <p:nvPr>
            <p:ph idx="1" type="body"/>
          </p:nvPr>
        </p:nvSpPr>
        <p:spPr>
          <a:xfrm>
            <a:off x="715550" y="6431700"/>
            <a:ext cx="7713000" cy="2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1pPr>
            <a:lvl2pPr indent="-292100" lvl="1" marL="914400" algn="r"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2pPr>
            <a:lvl3pPr indent="-292100" lvl="2" marL="1371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3pPr>
            <a:lvl4pPr indent="-292100" lvl="3" marL="1828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4pPr>
            <a:lvl5pPr indent="-292100" lvl="4" marL="22860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5pPr>
            <a:lvl6pPr indent="-292100" lvl="5" marL="27432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6pPr>
            <a:lvl7pPr indent="-292100" lvl="6" marL="32004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●"/>
              <a:defRPr sz="1000">
                <a:solidFill>
                  <a:srgbClr val="666666"/>
                </a:solidFill>
              </a:defRPr>
            </a:lvl7pPr>
            <a:lvl8pPr indent="-292100" lvl="7" marL="36576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○"/>
              <a:defRPr sz="1000">
                <a:solidFill>
                  <a:srgbClr val="666666"/>
                </a:solidFill>
              </a:defRPr>
            </a:lvl8pPr>
            <a:lvl9pPr indent="-292100" lvl="8" marL="4114800" algn="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Char char="■"/>
              <a:defRPr sz="1000">
                <a:solidFill>
                  <a:srgbClr val="666666"/>
                </a:solidFill>
              </a:defRPr>
            </a:lvl9pPr>
          </a:lstStyle>
          <a:p/>
        </p:txBody>
      </p:sp>
      <p:pic>
        <p:nvPicPr>
          <p:cNvPr id="240" name="Google Shape;240;p13"/>
          <p:cNvPicPr preferRelativeResize="0"/>
          <p:nvPr/>
        </p:nvPicPr>
        <p:blipFill rotWithShape="1">
          <a:blip r:embed="rId2">
            <a:alphaModFix amt="45000"/>
          </a:blip>
          <a:srcRect b="0" l="0" r="0" t="59540"/>
          <a:stretch/>
        </p:blipFill>
        <p:spPr>
          <a:xfrm>
            <a:off x="0" y="0"/>
            <a:ext cx="9144000" cy="2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3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5" name="Google Shape;245;p13"/>
          <p:cNvSpPr txBox="1"/>
          <p:nvPr>
            <p:ph type="title"/>
          </p:nvPr>
        </p:nvSpPr>
        <p:spPr>
          <a:xfrm>
            <a:off x="715550" y="506775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246" name="Google Shape;246;p13"/>
          <p:cNvSpPr/>
          <p:nvPr/>
        </p:nvSpPr>
        <p:spPr>
          <a:xfrm>
            <a:off x="0" y="1612625"/>
            <a:ext cx="9144000" cy="420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/>
          <p:nvPr>
            <p:ph type="title"/>
          </p:nvPr>
        </p:nvSpPr>
        <p:spPr>
          <a:xfrm>
            <a:off x="715550" y="3808133"/>
            <a:ext cx="36189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9" name="Google Shape;249;p14"/>
          <p:cNvSpPr txBox="1"/>
          <p:nvPr>
            <p:ph hasCustomPrompt="1" idx="2" type="title"/>
          </p:nvPr>
        </p:nvSpPr>
        <p:spPr>
          <a:xfrm>
            <a:off x="964534" y="1705596"/>
            <a:ext cx="1034700" cy="1260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63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14"/>
          <p:cNvSpPr txBox="1"/>
          <p:nvPr>
            <p:ph idx="1" type="subTitle"/>
          </p:nvPr>
        </p:nvSpPr>
        <p:spPr>
          <a:xfrm>
            <a:off x="715550" y="4974000"/>
            <a:ext cx="4251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14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52" name="Google Shape;252;p14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253" name="Google Shape;253;p1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54" name="Google Shape;254;p1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55" name="Google Shape;255;p1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7" name="Google Shape;257;p14"/>
          <p:cNvSpPr txBox="1"/>
          <p:nvPr>
            <p:ph hasCustomPrompt="1" idx="4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58" name="Google Shape;258;p1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261" name="Google Shape;261;p15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" name="Google Shape;262;p15"/>
          <p:cNvSpPr txBox="1"/>
          <p:nvPr>
            <p:ph idx="2"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3" name="Google Shape;263;p15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64" name="Google Shape;264;p1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265" name="Google Shape;265;p1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6" name="Google Shape;266;p1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67" name="Google Shape;267;p1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9" name="Google Shape;269;p1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">
  <p:cSld name="TITLE_AND_BODY_1_5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/>
          <p:nvPr/>
        </p:nvSpPr>
        <p:spPr>
          <a:xfrm>
            <a:off x="1390575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2" name="Google Shape;272;p16"/>
          <p:cNvSpPr/>
          <p:nvPr/>
        </p:nvSpPr>
        <p:spPr>
          <a:xfrm>
            <a:off x="787260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6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4" name="Google Shape;274;p1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8" name="Google Shape;278;p16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9" name="Google Shape;279;p16"/>
          <p:cNvSpPr/>
          <p:nvPr/>
        </p:nvSpPr>
        <p:spPr>
          <a:xfrm>
            <a:off x="0" y="0"/>
            <a:ext cx="1271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6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">
  <p:cSld name="TITLE_AND_BODY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3" name="Google Shape;283;p17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5" name="Google Shape;285;p1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7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7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90" name="Google Shape;290;p17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291" name="Google Shape;291;p1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1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295" name="Google Shape;295;p1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296" name="Google Shape;296;p1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1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00" name="Google Shape;300;p1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3" name="Google Shape;303;p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">
  <p:cSld name="TITLE_AND_BODY_1_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6" name="Google Shape;306;p18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8" name="Google Shape;308;p1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12" name="Google Shape;312;p18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13" name="Google Shape;313;p1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17" name="Google Shape;317;p1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18" name="Google Shape;318;p1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1" name="Google Shape;321;p1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22" name="Google Shape;322;p1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25" name="Google Shape;325;p18"/>
          <p:cNvCxnSpPr/>
          <p:nvPr/>
        </p:nvCxnSpPr>
        <p:spPr>
          <a:xfrm>
            <a:off x="471800" y="3575775"/>
            <a:ext cx="79617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26" name="Google Shape;326;p18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7" name="Google Shape;327;p18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8" name="Google Shape;328;p18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29" name="Google Shape;329;p18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30" name="Google Shape;330;p18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1 1">
  <p:cSld name="TITLE_AND_BODY_1_6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35" name="Google Shape;335;p1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39" name="Google Shape;339;p19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40" name="Google Shape;340;p1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1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44" name="Google Shape;344;p1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45" name="Google Shape;345;p1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1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49" name="Google Shape;349;p1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2" name="Google Shape;352;p19"/>
          <p:cNvSpPr txBox="1"/>
          <p:nvPr>
            <p:ph idx="1" type="body"/>
          </p:nvPr>
        </p:nvSpPr>
        <p:spPr>
          <a:xfrm>
            <a:off x="2552800" y="13413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3" name="Google Shape;353;p19"/>
          <p:cNvSpPr txBox="1"/>
          <p:nvPr>
            <p:ph idx="2" type="body"/>
          </p:nvPr>
        </p:nvSpPr>
        <p:spPr>
          <a:xfrm>
            <a:off x="2552800" y="3723925"/>
            <a:ext cx="58758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4" name="Google Shape;354;p19"/>
          <p:cNvSpPr txBox="1"/>
          <p:nvPr>
            <p:ph idx="3" type="subTitle"/>
          </p:nvPr>
        </p:nvSpPr>
        <p:spPr>
          <a:xfrm>
            <a:off x="715550" y="134137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5" name="Google Shape;355;p19"/>
          <p:cNvSpPr txBox="1"/>
          <p:nvPr>
            <p:ph idx="4" type="subTitle"/>
          </p:nvPr>
        </p:nvSpPr>
        <p:spPr>
          <a:xfrm>
            <a:off x="715550" y="3723925"/>
            <a:ext cx="18372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56" name="Google Shape;356;p19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">
  <p:cSld name="TITLE_AND_BODY_1_3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63" name="Google Shape;363;p20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64" name="Google Shape;364;p2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20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68" name="Google Shape;368;p2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69" name="Google Shape;369;p2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" name="Google Shape;372;p2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73" name="Google Shape;373;p2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6" name="Google Shape;376;p20"/>
          <p:cNvSpPr txBox="1"/>
          <p:nvPr>
            <p:ph idx="1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7" name="Google Shape;377;p20"/>
          <p:cNvSpPr txBox="1"/>
          <p:nvPr>
            <p:ph idx="2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20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" name="Google Shape;379;p2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0" name="Google Shape;380;p20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">
  <p:cSld name="TITLE_2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3">
            <a:alphaModFix/>
          </a:blip>
          <a:srcRect b="0" l="33368" r="0" t="0"/>
          <a:stretch/>
        </p:blipFill>
        <p:spPr>
          <a:xfrm>
            <a:off x="604756" y="2015746"/>
            <a:ext cx="3514500" cy="35193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3"/>
          <p:cNvSpPr/>
          <p:nvPr/>
        </p:nvSpPr>
        <p:spPr>
          <a:xfrm>
            <a:off x="497747" y="18486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3"/>
          <p:cNvGrpSpPr/>
          <p:nvPr/>
        </p:nvGrpSpPr>
        <p:grpSpPr>
          <a:xfrm flipH="1" rot="-5400000">
            <a:off x="3512155" y="3579790"/>
            <a:ext cx="1991966" cy="1543826"/>
            <a:chOff x="3337500" y="1640525"/>
            <a:chExt cx="3773378" cy="3085800"/>
          </a:xfrm>
        </p:grpSpPr>
        <p:sp>
          <p:nvSpPr>
            <p:cNvPr id="61" name="Google Shape;61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flipH="1">
            <a:off x="3513676" y="730006"/>
            <a:ext cx="1887821" cy="1628994"/>
            <a:chOff x="3337500" y="1640525"/>
            <a:chExt cx="3773378" cy="3085800"/>
          </a:xfrm>
        </p:grpSpPr>
        <p:sp>
          <p:nvSpPr>
            <p:cNvPr id="65" name="Google Shape;65;p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3"/>
          <p:cNvGrpSpPr/>
          <p:nvPr/>
        </p:nvGrpSpPr>
        <p:grpSpPr>
          <a:xfrm>
            <a:off x="253507" y="4988932"/>
            <a:ext cx="1299300" cy="555194"/>
            <a:chOff x="7243875" y="3780983"/>
            <a:chExt cx="1299300" cy="526200"/>
          </a:xfrm>
        </p:grpSpPr>
        <p:grpSp>
          <p:nvGrpSpPr>
            <p:cNvPr id="69" name="Google Shape;69;p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7" name="Google Shape;77;p3"/>
          <p:cNvGrpSpPr/>
          <p:nvPr/>
        </p:nvGrpSpPr>
        <p:grpSpPr>
          <a:xfrm>
            <a:off x="2894994" y="1559061"/>
            <a:ext cx="1016876" cy="1072905"/>
            <a:chOff x="5143612" y="760610"/>
            <a:chExt cx="1016876" cy="1016876"/>
          </a:xfrm>
        </p:grpSpPr>
        <p:grpSp>
          <p:nvGrpSpPr>
            <p:cNvPr id="78" name="Google Shape;78;p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81" name="Google Shape;81;p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" name="Google Shape;83;p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770673" y="1361302"/>
            <a:ext cx="896702" cy="946111"/>
            <a:chOff x="611807" y="3895284"/>
            <a:chExt cx="896702" cy="896702"/>
          </a:xfrm>
        </p:grpSpPr>
        <p:grpSp>
          <p:nvGrpSpPr>
            <p:cNvPr id="85" name="Google Shape;85;p3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86" name="Google Shape;86;p3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3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" name="Google Shape;9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92" name="Google Shape;92;p3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96" name="Google Shape;96;p3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97" name="Google Shape;97;p3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" name="Google Shape;98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3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9"/>
              </a:rPr>
              <a:t>http://iclass.tku.edu.tw</a:t>
            </a:r>
            <a:endParaRPr sz="2200" u="sng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3 1">
  <p:cSld name="TITLE_AND_BODY_1_3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1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387" name="Google Shape;387;p21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388" name="Google Shape;388;p2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1" name="Google Shape;391;p21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392" name="Google Shape;392;p21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393" name="Google Shape;393;p21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21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397" name="Google Shape;397;p21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0" name="Google Shape;400;p21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01" name="Google Shape;401;p21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02" name="Google Shape;402;p21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3" name="Google Shape;403;p21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4" name="Google Shape;404;p21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5" name="Google Shape;405;p2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6" name="Google Shape;406;p21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">
  <p:cSld name="TITLE_AND_BODY_1_3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2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13" name="Google Shape;413;p22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14" name="Google Shape;414;p2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18" name="Google Shape;418;p2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19" name="Google Shape;419;p2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" name="Google Shape;422;p2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23" name="Google Shape;423;p2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6" name="Google Shape;426;p22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7" name="Google Shape;427;p22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28" name="Google Shape;428;p22"/>
          <p:cNvSpPr txBox="1"/>
          <p:nvPr>
            <p:ph idx="3" type="body"/>
          </p:nvPr>
        </p:nvSpPr>
        <p:spPr>
          <a:xfrm>
            <a:off x="715583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9" name="Google Shape;429;p22"/>
          <p:cNvSpPr txBox="1"/>
          <p:nvPr>
            <p:ph idx="4" type="body"/>
          </p:nvPr>
        </p:nvSpPr>
        <p:spPr>
          <a:xfrm>
            <a:off x="3286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0" name="Google Shape;430;p22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1" name="Google Shape;431;p22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B45F06"/>
              </a:buClr>
              <a:buSzPts val="22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0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8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Lexend"/>
              <a:buNone/>
              <a:defRPr b="1">
                <a:solidFill>
                  <a:srgbClr val="B45F06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32" name="Google Shape;432;p22"/>
          <p:cNvSpPr txBox="1"/>
          <p:nvPr>
            <p:ph idx="6" type="body"/>
          </p:nvPr>
        </p:nvSpPr>
        <p:spPr>
          <a:xfrm>
            <a:off x="5857550" y="2074575"/>
            <a:ext cx="25710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3" name="Google Shape;433;p2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4" name="Google Shape;434;p22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3 1 1 1">
  <p:cSld name="TITLE_AND_BODY_1_3_1_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 txBox="1"/>
          <p:nvPr>
            <p:ph idx="1" type="body"/>
          </p:nvPr>
        </p:nvSpPr>
        <p:spPr>
          <a:xfrm>
            <a:off x="715575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8" name="Google Shape;438;p23"/>
          <p:cNvSpPr txBox="1"/>
          <p:nvPr>
            <p:ph idx="2" type="body"/>
          </p:nvPr>
        </p:nvSpPr>
        <p:spPr>
          <a:xfrm>
            <a:off x="3286544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9" name="Google Shape;439;p23"/>
          <p:cNvSpPr txBox="1"/>
          <p:nvPr>
            <p:ph idx="3" type="body"/>
          </p:nvPr>
        </p:nvSpPr>
        <p:spPr>
          <a:xfrm>
            <a:off x="5857547" y="1341375"/>
            <a:ext cx="2571000" cy="4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0" name="Google Shape;440;p2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444" name="Google Shape;444;p23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445" name="Google Shape;445;p2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3" name="Google Shape;453;p2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454" name="Google Shape;454;p2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7" name="Google Shape;457;p23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8" name="Google Shape;458;p2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9" name="Google Shape;459;p23"/>
          <p:cNvSpPr txBox="1"/>
          <p:nvPr>
            <p:ph idx="4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">
  <p:cSld name="TITLE_AND_BODY_1_4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3" name="Google Shape;463;p2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64" name="Google Shape;464;p2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8" name="Google Shape;468;p24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9" name="Google Shape;469;p2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2">
  <p:cSld name="TITLE_AND_BODY_1_4_2">
    <p:bg>
      <p:bgPr>
        <a:solidFill>
          <a:schemeClr val="dk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2" name="Google Shape;472;p2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3" name="Google Shape;473;p2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7" name="Google Shape;477;p2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D9D9D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D9D9D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8" name="Google Shape;478;p2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●"/>
              <a:defRPr sz="1000">
                <a:solidFill>
                  <a:srgbClr val="D9D9D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○"/>
              <a:defRPr sz="1000">
                <a:solidFill>
                  <a:srgbClr val="D9D9D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000"/>
              <a:buChar char="■"/>
              <a:defRPr sz="10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標題與內文 1 4 1">
  <p:cSld name="TITLE_AND_BODY_1_4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6"/>
          <p:cNvSpPr/>
          <p:nvPr/>
        </p:nvSpPr>
        <p:spPr>
          <a:xfrm>
            <a:off x="0" y="244325"/>
            <a:ext cx="9144000" cy="61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6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1000"/>
              </a:spcBef>
              <a:spcAft>
                <a:spcPts val="0"/>
              </a:spcAft>
              <a:buSzPts val="3600"/>
              <a:buChar char="●"/>
              <a:defRPr sz="3600"/>
            </a:lvl1pPr>
            <a:lvl2pPr indent="-355600" lvl="1" marL="914400" rtl="0" algn="ctr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2" name="Google Shape;482;p26"/>
          <p:cNvSpPr txBox="1"/>
          <p:nvPr>
            <p:ph type="title"/>
          </p:nvPr>
        </p:nvSpPr>
        <p:spPr>
          <a:xfrm>
            <a:off x="715550" y="3117142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3" name="Google Shape;483;p2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87" name="Google Shape;487;p26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8" name="Google Shape;488;p2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2921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1pPr>
            <a:lvl2pPr indent="-2921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2pPr>
            <a:lvl3pPr indent="-2921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3pPr>
            <a:lvl4pPr indent="-2921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4pPr>
            <a:lvl5pPr indent="-2921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5pPr>
            <a:lvl6pPr indent="-2921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6pPr>
            <a:lvl7pPr indent="-2921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000">
                <a:solidFill>
                  <a:srgbClr val="595959"/>
                </a:solidFill>
              </a:defRPr>
            </a:lvl7pPr>
            <a:lvl8pPr indent="-2921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○"/>
              <a:defRPr sz="1000">
                <a:solidFill>
                  <a:srgbClr val="595959"/>
                </a:solidFill>
              </a:defRPr>
            </a:lvl8pPr>
            <a:lvl9pPr indent="-2921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■"/>
              <a:defRPr sz="1000">
                <a:solidFill>
                  <a:srgbClr val="59595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">
  <p:cSld name="TITLE_AND_BODY_1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7"/>
          <p:cNvSpPr/>
          <p:nvPr/>
        </p:nvSpPr>
        <p:spPr>
          <a:xfrm>
            <a:off x="8218880" y="5897940"/>
            <a:ext cx="733188" cy="733188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8332726" y="6025900"/>
            <a:ext cx="531699" cy="531699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8300619" y="5984812"/>
            <a:ext cx="531699" cy="531699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94" name="Google Shape;494;p2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95" name="Google Shape;495;p2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96" name="Google Shape;496;p27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497" name="Google Shape;497;p2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498" name="Google Shape;498;p2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99" name="Google Shape;499;p2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00" name="Google Shape;500;p2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02" name="Google Shape;502;p27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03" name="Google Shape;503;p27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04" name="Google Shape;504;p27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7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27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08" name="Google Shape;508;p27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11" name="Google Shape;511;p27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12" name="Google Shape;512;p27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5" name="Google Shape;515;p27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16" name="Google Shape;516;p27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17" name="Google Shape;517;p27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8" name="Google Shape;518;p27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">
  <p:cSld name="TITLE_AND_BODY_1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4" name="Google Shape;524;p2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25" name="Google Shape;525;p28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26" name="Google Shape;526;p2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27" name="Google Shape;527;p2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8" name="Google Shape;528;p2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29" name="Google Shape;529;p2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1" name="Google Shape;531;p28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32" name="Google Shape;532;p28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33" name="Google Shape;533;p28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8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8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" name="Google Shape;536;p28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37" name="Google Shape;537;p28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8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8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0" name="Google Shape;540;p28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41" name="Google Shape;541;p28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4" name="Google Shape;544;p28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45" name="Google Shape;545;p28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6" name="Google Shape;546;p28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">
  <p:cSld name="TITLE_AND_BODY_1_2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9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9" name="Google Shape;549;p2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0" name="Google Shape;550;p29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551" name="Google Shape;551;p29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552" name="Google Shape;552;p29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556" name="Google Shape;556;p2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57" name="Google Shape;557;p2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58" name="Google Shape;558;p2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59" name="Google Shape;559;p2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1" name="Google Shape;561;p29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62" name="Google Shape;562;p29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9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9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29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566" name="Google Shape;566;p29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567" name="Google Shape;567;p29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9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9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0" name="Google Shape;570;p29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571" name="Google Shape;571;p29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">
  <p:cSld name="TITLE_AND_BODY_1_1_2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0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9" name="Google Shape;579;p30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80" name="Google Shape;580;p3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1" name="Google Shape;581;p30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582" name="Google Shape;582;p3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583" name="Google Shape;583;p3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4" name="Google Shape;584;p3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585" name="Google Shape;585;p3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7" name="Google Shape;587;p30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588" name="Google Shape;588;p30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30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592" name="Google Shape;592;p30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30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596" name="Google Shape;596;p3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9" name="Google Shape;599;p30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00" name="Google Shape;600;p30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01" name="Google Shape;601;p30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2" name="Google Shape;602;p30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">
  <p:cSld name="TITLE_2_1"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377" y="3094925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 txBox="1"/>
          <p:nvPr/>
        </p:nvSpPr>
        <p:spPr>
          <a:xfrm>
            <a:off x="5469000" y="310655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直接問，最快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5519550" y="5340500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個人提問請寄到電子信箱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3"/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07" name="Google Shape;1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5" y="5436729"/>
            <a:ext cx="546447" cy="5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514" y="3889125"/>
            <a:ext cx="546300" cy="54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/>
        </p:nvSpPr>
        <p:spPr>
          <a:xfrm>
            <a:off x="5519550" y="37928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只想打字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線上課程聊天室</a:t>
            </a:r>
            <a:endParaRPr sz="2200"/>
          </a:p>
        </p:txBody>
      </p:sp>
      <p:grpSp>
        <p:nvGrpSpPr>
          <p:cNvPr id="110" name="Google Shape;110;p4"/>
          <p:cNvGrpSpPr/>
          <p:nvPr/>
        </p:nvGrpSpPr>
        <p:grpSpPr>
          <a:xfrm>
            <a:off x="4858462" y="4713523"/>
            <a:ext cx="546418" cy="546418"/>
            <a:chOff x="4769350" y="4579738"/>
            <a:chExt cx="724500" cy="724500"/>
          </a:xfrm>
        </p:grpSpPr>
        <p:sp>
          <p:nvSpPr>
            <p:cNvPr id="111" name="Google Shape;111;p4"/>
            <p:cNvSpPr/>
            <p:nvPr/>
          </p:nvSpPr>
          <p:spPr>
            <a:xfrm>
              <a:off x="4769350" y="4579738"/>
              <a:ext cx="724500" cy="724500"/>
            </a:xfrm>
            <a:prstGeom prst="ellipse">
              <a:avLst/>
            </a:pr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41088" y="4794354"/>
              <a:ext cx="581025" cy="29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"/>
          <p:cNvSpPr txBox="1"/>
          <p:nvPr/>
        </p:nvSpPr>
        <p:spPr>
          <a:xfrm>
            <a:off x="5519550" y="4680400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chemeClr val="hlink"/>
                </a:solidFill>
                <a:hlinkClick r:id="rId7"/>
              </a:rPr>
              <a:t>http://iclass.tku.edu.tw</a:t>
            </a:r>
            <a:endParaRPr sz="2200" u="sng"/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">
  <p:cSld name="TITLE_AND_BODY_1_1_1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1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1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1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8" name="Google Shape;608;p3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09" name="Google Shape;609;p31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10" name="Google Shape;610;p3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11" name="Google Shape;611;p3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12" name="Google Shape;612;p3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13" name="Google Shape;613;p3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5" name="Google Shape;615;p31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16" name="Google Shape;616;p31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9" name="Google Shape;619;p31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20" name="Google Shape;620;p31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31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24" name="Google Shape;624;p31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7" name="Google Shape;627;p31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28" name="Google Shape;628;p31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9" name="Google Shape;629;p31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2 1">
  <p:cSld name="TITLE_AND_BODY_1_2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2"/>
          <p:cNvSpPr txBox="1"/>
          <p:nvPr>
            <p:ph idx="1" type="body"/>
          </p:nvPr>
        </p:nvSpPr>
        <p:spPr>
          <a:xfrm>
            <a:off x="715550" y="1341267"/>
            <a:ext cx="7713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2" name="Google Shape;632;p3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3" name="Google Shape;633;p32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634" name="Google Shape;634;p32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35" name="Google Shape;635;p32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2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2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39" name="Google Shape;639;p3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40" name="Google Shape;640;p3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1" name="Google Shape;641;p3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42" name="Google Shape;642;p3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4" name="Google Shape;644;p32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45" name="Google Shape;645;p3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32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649" name="Google Shape;649;p3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650" name="Google Shape;650;p3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3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654" name="Google Shape;654;p3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2 1">
  <p:cSld name="TITLE_AND_BODY_1_1_2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3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3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3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62" name="Google Shape;662;p33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63" name="Google Shape;663;p3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4" name="Google Shape;664;p33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65" name="Google Shape;665;p3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66" name="Google Shape;666;p3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67" name="Google Shape;667;p3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68" name="Google Shape;668;p3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70" name="Google Shape;670;p33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71" name="Google Shape;671;p33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33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675" name="Google Shape;675;p33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33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679" name="Google Shape;679;p33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2" name="Google Shape;682;p33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683" name="Google Shape;683;p33"/>
          <p:cNvSpPr txBox="1"/>
          <p:nvPr>
            <p:ph idx="3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2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6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Font typeface="Lexend"/>
              <a:buNone/>
              <a:defRPr b="1">
                <a:solidFill>
                  <a:srgbClr val="7F6000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684" name="Google Shape;684;p33"/>
          <p:cNvSpPr txBox="1"/>
          <p:nvPr>
            <p:ph idx="4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5" name="Google Shape;685;p33"/>
          <p:cNvSpPr txBox="1"/>
          <p:nvPr>
            <p:ph idx="5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內文 1 1 1 1 1">
  <p:cSld name="TITLE_AND_BODY_1_1_1_1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1" name="Google Shape;691;p3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None/>
              <a:defRPr sz="3200">
                <a:solidFill>
                  <a:srgbClr val="783F04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2" name="Google Shape;692;p34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693" name="Google Shape;693;p3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694" name="Google Shape;694;p3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95" name="Google Shape;695;p3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696" name="Google Shape;696;p3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8" name="Google Shape;698;p34"/>
          <p:cNvGrpSpPr/>
          <p:nvPr/>
        </p:nvGrpSpPr>
        <p:grpSpPr>
          <a:xfrm>
            <a:off x="118450" y="143608"/>
            <a:ext cx="1299300" cy="526200"/>
            <a:chOff x="3130375" y="-210650"/>
            <a:chExt cx="1299300" cy="526200"/>
          </a:xfrm>
        </p:grpSpPr>
        <p:sp>
          <p:nvSpPr>
            <p:cNvPr id="699" name="Google Shape;699;p34"/>
            <p:cNvSpPr/>
            <p:nvPr/>
          </p:nvSpPr>
          <p:spPr>
            <a:xfrm>
              <a:off x="3130375" y="-210650"/>
              <a:ext cx="1299300" cy="5262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3263060" y="-47084"/>
              <a:ext cx="1077000" cy="268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3217449" y="-110650"/>
              <a:ext cx="1077000" cy="2682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34"/>
          <p:cNvGrpSpPr/>
          <p:nvPr/>
        </p:nvGrpSpPr>
        <p:grpSpPr>
          <a:xfrm>
            <a:off x="602725" y="379100"/>
            <a:ext cx="330750" cy="55200"/>
            <a:chOff x="7632750" y="4032725"/>
            <a:chExt cx="330750" cy="55200"/>
          </a:xfrm>
        </p:grpSpPr>
        <p:sp>
          <p:nvSpPr>
            <p:cNvPr id="703" name="Google Shape;703;p34"/>
            <p:cNvSpPr/>
            <p:nvPr/>
          </p:nvSpPr>
          <p:spPr>
            <a:xfrm>
              <a:off x="763275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7770525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7908300" y="4032725"/>
              <a:ext cx="55200" cy="55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34"/>
          <p:cNvGrpSpPr/>
          <p:nvPr/>
        </p:nvGrpSpPr>
        <p:grpSpPr>
          <a:xfrm rot="10800000">
            <a:off x="594600" y="566131"/>
            <a:ext cx="896554" cy="733186"/>
            <a:chOff x="3337500" y="1640525"/>
            <a:chExt cx="3773378" cy="3085800"/>
          </a:xfrm>
        </p:grpSpPr>
        <p:sp>
          <p:nvSpPr>
            <p:cNvPr id="707" name="Google Shape;707;p34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0" name="Google Shape;710;p34"/>
          <p:cNvCxnSpPr/>
          <p:nvPr/>
        </p:nvCxnSpPr>
        <p:spPr>
          <a:xfrm>
            <a:off x="1118271" y="1299317"/>
            <a:ext cx="7333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69000"/>
              </a:srgbClr>
            </a:outerShdw>
          </a:effectLst>
        </p:spPr>
      </p:cxnSp>
      <p:sp>
        <p:nvSpPr>
          <p:cNvPr id="711" name="Google Shape;711;p34"/>
          <p:cNvSpPr txBox="1"/>
          <p:nvPr>
            <p:ph idx="2" type="body"/>
          </p:nvPr>
        </p:nvSpPr>
        <p:spPr>
          <a:xfrm>
            <a:off x="71560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2" name="Google Shape;712;p34"/>
          <p:cNvSpPr txBox="1"/>
          <p:nvPr>
            <p:ph idx="3" type="body"/>
          </p:nvPr>
        </p:nvSpPr>
        <p:spPr>
          <a:xfrm>
            <a:off x="4572050" y="1548875"/>
            <a:ext cx="38565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5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15" name="Google Shape;715;p35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16" name="Google Shape;716;p35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17" name="Google Shape;717;p3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18" name="Google Shape;718;p3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19" name="Google Shape;719;p3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1" name="Google Shape;721;p3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兩欄 1">
  <p:cSld name="TITLE_AND_TWO_COLUMNS_1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6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7" name="Google Shape;727;p36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6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6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">
  <p:cSld name="BIG_NUMBER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7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3" name="Google Shape;733;p37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4" name="Google Shape;734;p3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5" name="Google Shape;735;p37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36" name="Google Shape;736;p37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737" name="Google Shape;737;p3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38" name="Google Shape;738;p3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39" name="Google Shape;739;p3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41" name="Google Shape;741;p37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7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7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7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字編號 1 1">
  <p:cSld name="BIG_NUMBER_1_1">
    <p:bg>
      <p:bgPr>
        <a:solidFill>
          <a:schemeClr val="dk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8"/>
          <p:cNvSpPr txBox="1"/>
          <p:nvPr>
            <p:ph hasCustomPrompt="1" type="title"/>
          </p:nvPr>
        </p:nvSpPr>
        <p:spPr>
          <a:xfrm>
            <a:off x="1107050" y="2049075"/>
            <a:ext cx="6930000" cy="23040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7" name="Google Shape;747;p38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8" name="Google Shape;748;p38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49" name="Google Shape;749;p38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750" name="Google Shape;750;p3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51" name="Google Shape;751;p3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52" name="Google Shape;752;p3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4" name="Google Shape;754;p3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58" name="Google Shape;758;p38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淡江資圖</a:t>
            </a:r>
            <a:r>
              <a:rPr b="1" lang="zh-TW" sz="10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 112-2</a:t>
            </a:r>
            <a:endParaRPr b="1" sz="10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1">
  <p:cSld name="CUSTOM_8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9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61" name="Google Shape;761;p3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64" name="Google Shape;764;p4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65" name="Google Shape;765;p4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66" name="Google Shape;766;p4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67" name="Google Shape;767;p4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9" name="Google Shape;769;p4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0" name="Google Shape;770;p40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71" name="Google Shape;771;p4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">
  <p:cSld name="TITLE_2_1_2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 txBox="1"/>
          <p:nvPr/>
        </p:nvSpPr>
        <p:spPr>
          <a:xfrm>
            <a:off x="461692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感謝參與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461692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19" name="Google Shape;119;p5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1"/>
          <p:cNvSpPr txBox="1"/>
          <p:nvPr>
            <p:ph idx="1" type="body"/>
          </p:nvPr>
        </p:nvSpPr>
        <p:spPr>
          <a:xfrm>
            <a:off x="4449350" y="2235600"/>
            <a:ext cx="3947400" cy="28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4" name="Google Shape;774;p4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5" name="Google Shape;775;p41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76" name="Google Shape;776;p4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77" name="Google Shape;777;p4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78" name="Google Shape;778;p4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79" name="Google Shape;779;p4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81" name="Google Shape;781;p41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82" name="Google Shape;782;p4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2"/>
          <p:cNvSpPr txBox="1"/>
          <p:nvPr>
            <p:ph type="title"/>
          </p:nvPr>
        </p:nvSpPr>
        <p:spPr>
          <a:xfrm>
            <a:off x="1868100" y="1785917"/>
            <a:ext cx="5407800" cy="33351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5" name="Google Shape;785;p42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86" name="Google Shape;786;p4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787" name="Google Shape;787;p4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88" name="Google Shape;788;p4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789" name="Google Shape;789;p4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1" name="Google Shape;791;p42"/>
          <p:cNvSpPr txBox="1"/>
          <p:nvPr>
            <p:ph hasCustomPrompt="1" idx="2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792" name="Google Shape;792;p4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3"/>
          <p:cNvSpPr txBox="1"/>
          <p:nvPr>
            <p:ph type="title"/>
          </p:nvPr>
        </p:nvSpPr>
        <p:spPr>
          <a:xfrm>
            <a:off x="4872701" y="2837260"/>
            <a:ext cx="34245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5" name="Google Shape;795;p43"/>
          <p:cNvSpPr txBox="1"/>
          <p:nvPr>
            <p:ph idx="1" type="subTitle"/>
          </p:nvPr>
        </p:nvSpPr>
        <p:spPr>
          <a:xfrm>
            <a:off x="3598750" y="3901225"/>
            <a:ext cx="4829400" cy="1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6" name="Google Shape;796;p43"/>
          <p:cNvSpPr txBox="1"/>
          <p:nvPr>
            <p:ph idx="2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797" name="Google Shape;797;p4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798" name="Google Shape;798;p4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99" name="Google Shape;799;p4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00" name="Google Shape;800;p4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4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2" name="Google Shape;802;p43"/>
          <p:cNvSpPr txBox="1"/>
          <p:nvPr>
            <p:ph hasCustomPrompt="1" idx="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03" name="Google Shape;803;p4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4"/>
          <p:cNvSpPr txBox="1"/>
          <p:nvPr>
            <p:ph idx="1" type="body"/>
          </p:nvPr>
        </p:nvSpPr>
        <p:spPr>
          <a:xfrm>
            <a:off x="715550" y="1274652"/>
            <a:ext cx="7713000" cy="6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1" sz="3200">
                <a:latin typeface="Outfit"/>
                <a:ea typeface="Outfit"/>
                <a:cs typeface="Outfit"/>
                <a:sym typeface="Outfit"/>
              </a:defRPr>
            </a:lvl1pPr>
          </a:lstStyle>
          <a:p/>
        </p:txBody>
      </p:sp>
      <p:sp>
        <p:nvSpPr>
          <p:cNvPr id="806" name="Google Shape;806;p44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07" name="Google Shape;807;p44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08" name="Google Shape;808;p4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09" name="Google Shape;809;p4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10" name="Google Shape;810;p4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4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2" name="Google Shape;812;p44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13" name="Google Shape;813;p4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5"/>
          <p:cNvSpPr txBox="1"/>
          <p:nvPr>
            <p:ph hasCustomPrompt="1" type="title"/>
          </p:nvPr>
        </p:nvSpPr>
        <p:spPr>
          <a:xfrm>
            <a:off x="2216400" y="2049083"/>
            <a:ext cx="4711200" cy="2304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6" name="Google Shape;816;p45"/>
          <p:cNvSpPr txBox="1"/>
          <p:nvPr>
            <p:ph idx="1" type="subTitle"/>
          </p:nvPr>
        </p:nvSpPr>
        <p:spPr>
          <a:xfrm>
            <a:off x="2216400" y="4352917"/>
            <a:ext cx="47112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45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18" name="Google Shape;818;p4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19" name="Google Shape;819;p4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20" name="Google Shape;820;p4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21" name="Google Shape;821;p4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4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3" name="Google Shape;823;p45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24" name="Google Shape;824;p4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47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9" name="Google Shape;829;p47"/>
          <p:cNvSpPr txBox="1"/>
          <p:nvPr>
            <p:ph hasCustomPrompt="1" idx="2" type="title"/>
          </p:nvPr>
        </p:nvSpPr>
        <p:spPr>
          <a:xfrm>
            <a:off x="795100" y="2521198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0" name="Google Shape;830;p47"/>
          <p:cNvSpPr txBox="1"/>
          <p:nvPr>
            <p:ph idx="1" type="subTitle"/>
          </p:nvPr>
        </p:nvSpPr>
        <p:spPr>
          <a:xfrm>
            <a:off x="1688401" y="2862600"/>
            <a:ext cx="25293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47"/>
          <p:cNvSpPr txBox="1"/>
          <p:nvPr>
            <p:ph idx="3" type="subTitle"/>
          </p:nvPr>
        </p:nvSpPr>
        <p:spPr>
          <a:xfrm>
            <a:off x="1688001" y="2274200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47"/>
          <p:cNvSpPr txBox="1"/>
          <p:nvPr>
            <p:ph hasCustomPrompt="1" idx="4" type="title"/>
          </p:nvPr>
        </p:nvSpPr>
        <p:spPr>
          <a:xfrm>
            <a:off x="795100" y="4422484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3" name="Google Shape;833;p47"/>
          <p:cNvSpPr txBox="1"/>
          <p:nvPr>
            <p:ph idx="5" type="subTitle"/>
          </p:nvPr>
        </p:nvSpPr>
        <p:spPr>
          <a:xfrm>
            <a:off x="1688350" y="4737867"/>
            <a:ext cx="25293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47"/>
          <p:cNvSpPr txBox="1"/>
          <p:nvPr>
            <p:ph idx="6" type="subTitle"/>
          </p:nvPr>
        </p:nvSpPr>
        <p:spPr>
          <a:xfrm>
            <a:off x="1687950" y="4144967"/>
            <a:ext cx="252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47"/>
          <p:cNvSpPr txBox="1"/>
          <p:nvPr>
            <p:ph hasCustomPrompt="1" idx="7" type="title"/>
          </p:nvPr>
        </p:nvSpPr>
        <p:spPr>
          <a:xfrm>
            <a:off x="5024399" y="2540801"/>
            <a:ext cx="699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6" name="Google Shape;836;p47"/>
          <p:cNvSpPr txBox="1"/>
          <p:nvPr>
            <p:ph idx="8" type="subTitle"/>
          </p:nvPr>
        </p:nvSpPr>
        <p:spPr>
          <a:xfrm>
            <a:off x="5896725" y="2862600"/>
            <a:ext cx="24957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47"/>
          <p:cNvSpPr txBox="1"/>
          <p:nvPr>
            <p:ph idx="9" type="subTitle"/>
          </p:nvPr>
        </p:nvSpPr>
        <p:spPr>
          <a:xfrm>
            <a:off x="5896675" y="2274200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47"/>
          <p:cNvSpPr txBox="1"/>
          <p:nvPr>
            <p:ph hasCustomPrompt="1" idx="13" type="title"/>
          </p:nvPr>
        </p:nvSpPr>
        <p:spPr>
          <a:xfrm>
            <a:off x="5024399" y="4420767"/>
            <a:ext cx="6990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r>
              <a:t>xx%</a:t>
            </a:r>
          </a:p>
        </p:txBody>
      </p:sp>
      <p:sp>
        <p:nvSpPr>
          <p:cNvPr id="839" name="Google Shape;839;p47"/>
          <p:cNvSpPr txBox="1"/>
          <p:nvPr>
            <p:ph idx="14" type="subTitle"/>
          </p:nvPr>
        </p:nvSpPr>
        <p:spPr>
          <a:xfrm>
            <a:off x="5896777" y="4718834"/>
            <a:ext cx="24957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47"/>
          <p:cNvSpPr txBox="1"/>
          <p:nvPr>
            <p:ph idx="15" type="subTitle"/>
          </p:nvPr>
        </p:nvSpPr>
        <p:spPr>
          <a:xfrm>
            <a:off x="5896728" y="4130433"/>
            <a:ext cx="24957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400"/>
              <a:buNone/>
              <a:defRPr b="1" sz="21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47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42" name="Google Shape;842;p47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43" name="Google Shape;843;p4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44" name="Google Shape;844;p4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45" name="Google Shape;845;p4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4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7" name="Google Shape;847;p47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48" name="Google Shape;848;p4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8"/>
          <p:cNvSpPr txBox="1"/>
          <p:nvPr>
            <p:ph idx="1" type="subTitle"/>
          </p:nvPr>
        </p:nvSpPr>
        <p:spPr>
          <a:xfrm>
            <a:off x="993577" y="4396333"/>
            <a:ext cx="4146900" cy="7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solidFill>
                  <a:srgbClr val="191919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48"/>
          <p:cNvSpPr txBox="1"/>
          <p:nvPr>
            <p:ph idx="2" type="subTitle"/>
          </p:nvPr>
        </p:nvSpPr>
        <p:spPr>
          <a:xfrm>
            <a:off x="715550" y="2096567"/>
            <a:ext cx="6963900" cy="18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" name="Google Shape;852;p48"/>
          <p:cNvSpPr txBox="1"/>
          <p:nvPr>
            <p:ph idx="3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53" name="Google Shape;853;p48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854" name="Google Shape;854;p4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55" name="Google Shape;855;p4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56" name="Google Shape;856;p4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8" name="Google Shape;858;p48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59" name="Google Shape;859;p4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9"/>
          <p:cNvSpPr txBox="1"/>
          <p:nvPr>
            <p:ph idx="1" type="subTitle"/>
          </p:nvPr>
        </p:nvSpPr>
        <p:spPr>
          <a:xfrm>
            <a:off x="8348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49"/>
          <p:cNvSpPr txBox="1"/>
          <p:nvPr>
            <p:ph idx="2" type="subTitle"/>
          </p:nvPr>
        </p:nvSpPr>
        <p:spPr>
          <a:xfrm>
            <a:off x="8348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49"/>
          <p:cNvSpPr txBox="1"/>
          <p:nvPr>
            <p:ph idx="3" type="subTitle"/>
          </p:nvPr>
        </p:nvSpPr>
        <p:spPr>
          <a:xfrm>
            <a:off x="343055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49"/>
          <p:cNvSpPr txBox="1"/>
          <p:nvPr>
            <p:ph idx="4" type="subTitle"/>
          </p:nvPr>
        </p:nvSpPr>
        <p:spPr>
          <a:xfrm>
            <a:off x="343055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49"/>
          <p:cNvSpPr txBox="1"/>
          <p:nvPr>
            <p:ph idx="5" type="subTitle"/>
          </p:nvPr>
        </p:nvSpPr>
        <p:spPr>
          <a:xfrm>
            <a:off x="6026300" y="4387893"/>
            <a:ext cx="2283000" cy="1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49"/>
          <p:cNvSpPr txBox="1"/>
          <p:nvPr>
            <p:ph idx="6" type="subTitle"/>
          </p:nvPr>
        </p:nvSpPr>
        <p:spPr>
          <a:xfrm>
            <a:off x="6026300" y="36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49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68" name="Google Shape;868;p49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69" name="Google Shape;869;p4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70" name="Google Shape;870;p4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71" name="Google Shape;871;p4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72" name="Google Shape;872;p4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4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74" name="Google Shape;874;p49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75" name="Google Shape;875;p4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_3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0"/>
          <p:cNvSpPr txBox="1"/>
          <p:nvPr>
            <p:ph idx="1" type="subTitle"/>
          </p:nvPr>
        </p:nvSpPr>
        <p:spPr>
          <a:xfrm>
            <a:off x="9872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50"/>
          <p:cNvSpPr txBox="1"/>
          <p:nvPr>
            <p:ph idx="2" type="subTitle"/>
          </p:nvPr>
        </p:nvSpPr>
        <p:spPr>
          <a:xfrm>
            <a:off x="9872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50"/>
          <p:cNvSpPr txBox="1"/>
          <p:nvPr>
            <p:ph idx="3" type="subTitle"/>
          </p:nvPr>
        </p:nvSpPr>
        <p:spPr>
          <a:xfrm>
            <a:off x="343055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50"/>
          <p:cNvSpPr txBox="1"/>
          <p:nvPr>
            <p:ph idx="4" type="subTitle"/>
          </p:nvPr>
        </p:nvSpPr>
        <p:spPr>
          <a:xfrm flipH="1">
            <a:off x="587390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50"/>
          <p:cNvSpPr txBox="1"/>
          <p:nvPr>
            <p:ph idx="5" type="subTitle"/>
          </p:nvPr>
        </p:nvSpPr>
        <p:spPr>
          <a:xfrm>
            <a:off x="5873900" y="4961793"/>
            <a:ext cx="2283000" cy="8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50"/>
          <p:cNvSpPr txBox="1"/>
          <p:nvPr>
            <p:ph idx="6" type="subTitle"/>
          </p:nvPr>
        </p:nvSpPr>
        <p:spPr>
          <a:xfrm flipH="1">
            <a:off x="3430550" y="4259704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50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4" name="Google Shape;884;p50"/>
          <p:cNvSpPr txBox="1"/>
          <p:nvPr>
            <p:ph idx="7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85" name="Google Shape;885;p5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886" name="Google Shape;886;p5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87" name="Google Shape;887;p5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888" name="Google Shape;888;p5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5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90" name="Google Shape;890;p50"/>
          <p:cNvSpPr txBox="1"/>
          <p:nvPr>
            <p:ph hasCustomPrompt="1" idx="8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891" name="Google Shape;891;p5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 2">
  <p:cSld name="TITLE_2_1_2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4858375" y="10095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</a:t>
            </a: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4858375" y="18357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35" name="Google Shape;13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2_2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51"/>
          <p:cNvSpPr txBox="1"/>
          <p:nvPr>
            <p:ph idx="1" type="subTitle"/>
          </p:nvPr>
        </p:nvSpPr>
        <p:spPr>
          <a:xfrm>
            <a:off x="2627850" y="26295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51"/>
          <p:cNvSpPr txBox="1"/>
          <p:nvPr>
            <p:ph idx="2" type="subTitle"/>
          </p:nvPr>
        </p:nvSpPr>
        <p:spPr>
          <a:xfrm>
            <a:off x="2627850" y="1991393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51"/>
          <p:cNvSpPr txBox="1"/>
          <p:nvPr>
            <p:ph idx="3" type="subTitle"/>
          </p:nvPr>
        </p:nvSpPr>
        <p:spPr>
          <a:xfrm>
            <a:off x="2627850" y="4594733"/>
            <a:ext cx="5348700" cy="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51"/>
          <p:cNvSpPr txBox="1"/>
          <p:nvPr>
            <p:ph idx="4" type="subTitle"/>
          </p:nvPr>
        </p:nvSpPr>
        <p:spPr>
          <a:xfrm>
            <a:off x="2627850" y="3956592"/>
            <a:ext cx="16698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51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98" name="Google Shape;898;p51"/>
          <p:cNvSpPr txBox="1"/>
          <p:nvPr>
            <p:ph idx="5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899" name="Google Shape;899;p51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00" name="Google Shape;900;p5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01" name="Google Shape;901;p5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02" name="Google Shape;902;p5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4" name="Google Shape;904;p51"/>
          <p:cNvSpPr txBox="1"/>
          <p:nvPr>
            <p:ph hasCustomPrompt="1" idx="6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05" name="Google Shape;905;p5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_2_1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2"/>
          <p:cNvSpPr txBox="1"/>
          <p:nvPr>
            <p:ph idx="1" type="body"/>
          </p:nvPr>
        </p:nvSpPr>
        <p:spPr>
          <a:xfrm>
            <a:off x="71555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8" name="Google Shape;908;p52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9" name="Google Shape;909;p52"/>
          <p:cNvSpPr txBox="1"/>
          <p:nvPr>
            <p:ph idx="2" type="body"/>
          </p:nvPr>
        </p:nvSpPr>
        <p:spPr>
          <a:xfrm>
            <a:off x="4572000" y="1970800"/>
            <a:ext cx="3856500" cy="4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0" name="Google Shape;910;p52"/>
          <p:cNvSpPr txBox="1"/>
          <p:nvPr>
            <p:ph idx="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11" name="Google Shape;911;p52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12" name="Google Shape;912;p5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3" name="Google Shape;913;p5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14" name="Google Shape;914;p5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5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6" name="Google Shape;916;p52"/>
          <p:cNvSpPr txBox="1"/>
          <p:nvPr>
            <p:ph hasCustomPrompt="1" idx="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17" name="Google Shape;917;p5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_1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53"/>
          <p:cNvSpPr txBox="1"/>
          <p:nvPr>
            <p:ph idx="1" type="subTitle"/>
          </p:nvPr>
        </p:nvSpPr>
        <p:spPr>
          <a:xfrm>
            <a:off x="10557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53"/>
          <p:cNvSpPr txBox="1"/>
          <p:nvPr>
            <p:ph idx="2" type="subTitle"/>
          </p:nvPr>
        </p:nvSpPr>
        <p:spPr>
          <a:xfrm>
            <a:off x="10557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53"/>
          <p:cNvSpPr txBox="1"/>
          <p:nvPr>
            <p:ph idx="3" type="subTitle"/>
          </p:nvPr>
        </p:nvSpPr>
        <p:spPr>
          <a:xfrm>
            <a:off x="365145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53"/>
          <p:cNvSpPr txBox="1"/>
          <p:nvPr>
            <p:ph idx="4" type="subTitle"/>
          </p:nvPr>
        </p:nvSpPr>
        <p:spPr>
          <a:xfrm>
            <a:off x="365145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53"/>
          <p:cNvSpPr txBox="1"/>
          <p:nvPr>
            <p:ph idx="5" type="subTitle"/>
          </p:nvPr>
        </p:nvSpPr>
        <p:spPr>
          <a:xfrm>
            <a:off x="6247200" y="48696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53"/>
          <p:cNvSpPr txBox="1"/>
          <p:nvPr>
            <p:ph idx="6" type="subTitle"/>
          </p:nvPr>
        </p:nvSpPr>
        <p:spPr>
          <a:xfrm>
            <a:off x="6247200" y="4129862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53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6" name="Google Shape;926;p53"/>
          <p:cNvSpPr txBox="1"/>
          <p:nvPr>
            <p:ph idx="7" type="subTitle"/>
          </p:nvPr>
        </p:nvSpPr>
        <p:spPr>
          <a:xfrm>
            <a:off x="10557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7" name="Google Shape;927;p53"/>
          <p:cNvSpPr txBox="1"/>
          <p:nvPr>
            <p:ph idx="8" type="subTitle"/>
          </p:nvPr>
        </p:nvSpPr>
        <p:spPr>
          <a:xfrm>
            <a:off x="10557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53"/>
          <p:cNvSpPr txBox="1"/>
          <p:nvPr>
            <p:ph idx="9" type="subTitle"/>
          </p:nvPr>
        </p:nvSpPr>
        <p:spPr>
          <a:xfrm>
            <a:off x="365145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53"/>
          <p:cNvSpPr txBox="1"/>
          <p:nvPr>
            <p:ph idx="13" type="subTitle"/>
          </p:nvPr>
        </p:nvSpPr>
        <p:spPr>
          <a:xfrm>
            <a:off x="365145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53"/>
          <p:cNvSpPr txBox="1"/>
          <p:nvPr>
            <p:ph idx="14" type="subTitle"/>
          </p:nvPr>
        </p:nvSpPr>
        <p:spPr>
          <a:xfrm>
            <a:off x="6247200" y="3011807"/>
            <a:ext cx="2145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53"/>
          <p:cNvSpPr txBox="1"/>
          <p:nvPr>
            <p:ph idx="15" type="subTitle"/>
          </p:nvPr>
        </p:nvSpPr>
        <p:spPr>
          <a:xfrm>
            <a:off x="6247200" y="2272067"/>
            <a:ext cx="21459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53"/>
          <p:cNvSpPr txBox="1"/>
          <p:nvPr>
            <p:ph idx="16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33" name="Google Shape;933;p5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34" name="Google Shape;934;p5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35" name="Google Shape;935;p5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36" name="Google Shape;936;p5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8" name="Google Shape;938;p53"/>
          <p:cNvSpPr txBox="1"/>
          <p:nvPr>
            <p:ph hasCustomPrompt="1" idx="17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39" name="Google Shape;939;p5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54"/>
          <p:cNvSpPr txBox="1"/>
          <p:nvPr>
            <p:ph idx="1" type="subTitle"/>
          </p:nvPr>
        </p:nvSpPr>
        <p:spPr>
          <a:xfrm>
            <a:off x="205642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54"/>
          <p:cNvSpPr txBox="1"/>
          <p:nvPr>
            <p:ph idx="2" type="subTitle"/>
          </p:nvPr>
        </p:nvSpPr>
        <p:spPr>
          <a:xfrm>
            <a:off x="205642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54"/>
          <p:cNvSpPr txBox="1"/>
          <p:nvPr>
            <p:ph idx="3" type="subTitle"/>
          </p:nvPr>
        </p:nvSpPr>
        <p:spPr>
          <a:xfrm>
            <a:off x="5871375" y="30025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54"/>
          <p:cNvSpPr txBox="1"/>
          <p:nvPr>
            <p:ph idx="4" type="subTitle"/>
          </p:nvPr>
        </p:nvSpPr>
        <p:spPr>
          <a:xfrm>
            <a:off x="5871375" y="23643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54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46" name="Google Shape;946;p54"/>
          <p:cNvSpPr txBox="1"/>
          <p:nvPr>
            <p:ph idx="5" type="subTitle"/>
          </p:nvPr>
        </p:nvSpPr>
        <p:spPr>
          <a:xfrm>
            <a:off x="205642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54"/>
          <p:cNvSpPr txBox="1"/>
          <p:nvPr>
            <p:ph idx="6" type="subTitle"/>
          </p:nvPr>
        </p:nvSpPr>
        <p:spPr>
          <a:xfrm>
            <a:off x="205642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54"/>
          <p:cNvSpPr txBox="1"/>
          <p:nvPr>
            <p:ph idx="7" type="subTitle"/>
          </p:nvPr>
        </p:nvSpPr>
        <p:spPr>
          <a:xfrm>
            <a:off x="5871375" y="4860008"/>
            <a:ext cx="22830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54"/>
          <p:cNvSpPr txBox="1"/>
          <p:nvPr>
            <p:ph idx="8" type="subTitle"/>
          </p:nvPr>
        </p:nvSpPr>
        <p:spPr>
          <a:xfrm>
            <a:off x="5871375" y="422186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54"/>
          <p:cNvSpPr txBox="1"/>
          <p:nvPr>
            <p:ph idx="9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51" name="Google Shape;951;p54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952" name="Google Shape;952;p54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53" name="Google Shape;953;p54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54" name="Google Shape;954;p54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4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6" name="Google Shape;956;p54"/>
          <p:cNvSpPr txBox="1"/>
          <p:nvPr>
            <p:ph hasCustomPrompt="1" idx="13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57" name="Google Shape;957;p54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5"/>
          <p:cNvSpPr txBox="1"/>
          <p:nvPr>
            <p:ph type="title"/>
          </p:nvPr>
        </p:nvSpPr>
        <p:spPr>
          <a:xfrm>
            <a:off x="2114388" y="4729300"/>
            <a:ext cx="49152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60" name="Google Shape;960;p55"/>
          <p:cNvSpPr txBox="1"/>
          <p:nvPr>
            <p:ph idx="1" type="subTitle"/>
          </p:nvPr>
        </p:nvSpPr>
        <p:spPr>
          <a:xfrm>
            <a:off x="2114413" y="5367133"/>
            <a:ext cx="49152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55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62" name="Google Shape;962;p55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63" name="Google Shape;963;p55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64" name="Google Shape;964;p55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65" name="Google Shape;965;p55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5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67" name="Google Shape;967;p55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68" name="Google Shape;968;p55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56"/>
          <p:cNvSpPr txBox="1"/>
          <p:nvPr>
            <p:ph type="title"/>
          </p:nvPr>
        </p:nvSpPr>
        <p:spPr>
          <a:xfrm>
            <a:off x="5782075" y="1462007"/>
            <a:ext cx="2570400" cy="255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71" name="Google Shape;971;p56"/>
          <p:cNvSpPr txBox="1"/>
          <p:nvPr>
            <p:ph idx="1" type="subTitle"/>
          </p:nvPr>
        </p:nvSpPr>
        <p:spPr>
          <a:xfrm>
            <a:off x="4751175" y="4190273"/>
            <a:ext cx="3601200" cy="14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2" name="Google Shape;972;p56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73" name="Google Shape;973;p56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74" name="Google Shape;974;p56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75" name="Google Shape;975;p56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76" name="Google Shape;976;p56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6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8" name="Google Shape;978;p56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79" name="Google Shape;979;p56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7"/>
          <p:cNvSpPr txBox="1"/>
          <p:nvPr>
            <p:ph hasCustomPrompt="1" type="title"/>
          </p:nvPr>
        </p:nvSpPr>
        <p:spPr>
          <a:xfrm>
            <a:off x="4426075" y="1095600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2" name="Google Shape;982;p57"/>
          <p:cNvSpPr txBox="1"/>
          <p:nvPr>
            <p:ph idx="1" type="subTitle"/>
          </p:nvPr>
        </p:nvSpPr>
        <p:spPr>
          <a:xfrm>
            <a:off x="4426075" y="2024125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57"/>
          <p:cNvSpPr txBox="1"/>
          <p:nvPr>
            <p:ph hasCustomPrompt="1" idx="2" type="title"/>
          </p:nvPr>
        </p:nvSpPr>
        <p:spPr>
          <a:xfrm>
            <a:off x="4426075" y="2865998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4" name="Google Shape;984;p57"/>
          <p:cNvSpPr txBox="1"/>
          <p:nvPr>
            <p:ph idx="3" type="subTitle"/>
          </p:nvPr>
        </p:nvSpPr>
        <p:spPr>
          <a:xfrm>
            <a:off x="4426075" y="3794663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57"/>
          <p:cNvSpPr txBox="1"/>
          <p:nvPr>
            <p:ph hasCustomPrompt="1" idx="4" type="title"/>
          </p:nvPr>
        </p:nvSpPr>
        <p:spPr>
          <a:xfrm>
            <a:off x="4426075" y="4636553"/>
            <a:ext cx="3945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986" name="Google Shape;986;p57"/>
          <p:cNvSpPr txBox="1"/>
          <p:nvPr>
            <p:ph idx="5" type="subTitle"/>
          </p:nvPr>
        </p:nvSpPr>
        <p:spPr>
          <a:xfrm>
            <a:off x="4426075" y="5565201"/>
            <a:ext cx="3945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57"/>
          <p:cNvSpPr txBox="1"/>
          <p:nvPr>
            <p:ph idx="6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988" name="Google Shape;988;p57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989" name="Google Shape;989;p57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90" name="Google Shape;990;p57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991" name="Google Shape;991;p57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57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3" name="Google Shape;993;p57"/>
          <p:cNvSpPr txBox="1"/>
          <p:nvPr>
            <p:ph hasCustomPrompt="1" idx="7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994" name="Google Shape;994;p5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8"/>
          <p:cNvSpPr txBox="1"/>
          <p:nvPr>
            <p:ph idx="1" type="subTitle"/>
          </p:nvPr>
        </p:nvSpPr>
        <p:spPr>
          <a:xfrm>
            <a:off x="10634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58"/>
          <p:cNvSpPr txBox="1"/>
          <p:nvPr>
            <p:ph idx="2" type="subTitle"/>
          </p:nvPr>
        </p:nvSpPr>
        <p:spPr>
          <a:xfrm>
            <a:off x="10492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58"/>
          <p:cNvSpPr txBox="1"/>
          <p:nvPr>
            <p:ph idx="3" type="subTitle"/>
          </p:nvPr>
        </p:nvSpPr>
        <p:spPr>
          <a:xfrm>
            <a:off x="358295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9" name="Google Shape;999;p58"/>
          <p:cNvSpPr txBox="1"/>
          <p:nvPr>
            <p:ph idx="4" type="subTitle"/>
          </p:nvPr>
        </p:nvSpPr>
        <p:spPr>
          <a:xfrm>
            <a:off x="356882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0" name="Google Shape;1000;p58"/>
          <p:cNvSpPr txBox="1"/>
          <p:nvPr>
            <p:ph idx="5" type="subTitle"/>
          </p:nvPr>
        </p:nvSpPr>
        <p:spPr>
          <a:xfrm>
            <a:off x="6102500" y="3589310"/>
            <a:ext cx="2283000" cy="7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58"/>
          <p:cNvSpPr txBox="1"/>
          <p:nvPr>
            <p:ph idx="6" type="subTitle"/>
          </p:nvPr>
        </p:nvSpPr>
        <p:spPr>
          <a:xfrm>
            <a:off x="6088378" y="2965080"/>
            <a:ext cx="22830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1" sz="2200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58"/>
          <p:cNvSpPr txBox="1"/>
          <p:nvPr>
            <p:ph type="title"/>
          </p:nvPr>
        </p:nvSpPr>
        <p:spPr>
          <a:xfrm>
            <a:off x="715550" y="717667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3" name="Google Shape;1003;p58"/>
          <p:cNvSpPr txBox="1"/>
          <p:nvPr>
            <p:ph hasCustomPrompt="1" idx="7" type="title"/>
          </p:nvPr>
        </p:nvSpPr>
        <p:spPr>
          <a:xfrm>
            <a:off x="9110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4" name="Google Shape;1004;p58"/>
          <p:cNvSpPr txBox="1"/>
          <p:nvPr>
            <p:ph hasCustomPrompt="1" idx="8" type="title"/>
          </p:nvPr>
        </p:nvSpPr>
        <p:spPr>
          <a:xfrm>
            <a:off x="343055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5" name="Google Shape;1005;p58"/>
          <p:cNvSpPr txBox="1"/>
          <p:nvPr>
            <p:ph hasCustomPrompt="1" idx="9" type="title"/>
          </p:nvPr>
        </p:nvSpPr>
        <p:spPr>
          <a:xfrm>
            <a:off x="5950100" y="1954250"/>
            <a:ext cx="2283000" cy="81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6" name="Google Shape;1006;p58"/>
          <p:cNvSpPr txBox="1"/>
          <p:nvPr>
            <p:ph idx="13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07" name="Google Shape;1007;p58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08" name="Google Shape;1008;p58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09" name="Google Shape;1009;p58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10" name="Google Shape;1010;p58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58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2" name="Google Shape;1012;p58"/>
          <p:cNvSpPr txBox="1"/>
          <p:nvPr>
            <p:ph hasCustomPrompt="1" idx="14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13" name="Google Shape;1013;p58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9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016" name="Google Shape;1016;p59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17" name="Google Shape;1017;p59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18" name="Google Shape;1018;p59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19" name="Google Shape;1019;p59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20" name="Google Shape;1020;p59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59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22" name="Google Shape;1022;p59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23" name="Google Shape;1023;p5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026" name="Google Shape;1026;p60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27" name="Google Shape;1027;p60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028" name="Google Shape;1028;p6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29" name="Google Shape;1029;p6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30" name="Google Shape;1030;p6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6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32" name="Google Shape;1032;p60"/>
          <p:cNvSpPr txBox="1"/>
          <p:nvPr>
            <p:ph hasCustomPrompt="1" idx="2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33" name="Google Shape;1033;p6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2 1">
  <p:cSld name="TITLE_2_1_2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4616925" y="1803200"/>
            <a:ext cx="383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感謝</a:t>
            </a:r>
            <a:r>
              <a:rPr b="1" lang="zh-TW" sz="5000">
                <a:latin typeface="Lexend"/>
                <a:ea typeface="Lexend"/>
                <a:cs typeface="Lexend"/>
                <a:sym typeface="Lexend"/>
              </a:rPr>
              <a:t>聆聽</a:t>
            </a:r>
            <a:endParaRPr b="1" sz="5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4616925" y="2629488"/>
            <a:ext cx="383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任何問題都可以發問喔！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141" name="Google Shape;141;p7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375" y="5340451"/>
            <a:ext cx="546450" cy="5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377" y="3528450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 txBox="1"/>
          <p:nvPr/>
        </p:nvSpPr>
        <p:spPr>
          <a:xfrm>
            <a:off x="5469000" y="3540075"/>
            <a:ext cx="307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Lexend Light"/>
                <a:ea typeface="Lexend Light"/>
                <a:cs typeface="Lexend Light"/>
                <a:sym typeface="Lexend Light"/>
              </a:rPr>
              <a:t>有什麼問題嗎？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5519550" y="430012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電子信箱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chenyt@tku.edu.tw</a:t>
            </a:r>
            <a:r>
              <a:rPr lang="zh-TW" sz="2200"/>
              <a:t> </a:t>
            </a:r>
            <a:endParaRPr sz="2200"/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8375" y="4396354"/>
            <a:ext cx="546447" cy="54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 txBox="1"/>
          <p:nvPr/>
        </p:nvSpPr>
        <p:spPr>
          <a:xfrm>
            <a:off x="5469000" y="5255975"/>
            <a:ext cx="307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00000"/>
                </a:solidFill>
              </a:rPr>
              <a:t>BLOG 布丁布丁吃什麼？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 u="sng">
                <a:solidFill>
                  <a:srgbClr val="0000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blog.pulipuli.info</a:t>
            </a:r>
            <a:endParaRPr sz="22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1"/>
          <p:cNvSpPr txBox="1"/>
          <p:nvPr>
            <p:ph type="title"/>
          </p:nvPr>
        </p:nvSpPr>
        <p:spPr>
          <a:xfrm>
            <a:off x="814950" y="926333"/>
            <a:ext cx="38565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036" name="Google Shape;1036;p61"/>
          <p:cNvSpPr txBox="1"/>
          <p:nvPr>
            <p:ph idx="1" type="subTitle"/>
          </p:nvPr>
        </p:nvSpPr>
        <p:spPr>
          <a:xfrm>
            <a:off x="814950" y="2005639"/>
            <a:ext cx="38565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61"/>
          <p:cNvSpPr txBox="1"/>
          <p:nvPr/>
        </p:nvSpPr>
        <p:spPr>
          <a:xfrm>
            <a:off x="856800" y="4805067"/>
            <a:ext cx="3772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 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This presentation template was created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including icons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infographics &amp; images by </a:t>
            </a:r>
            <a:r>
              <a:rPr b="1" lang="zh-TW" sz="12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38" name="Google Shape;1038;p61"/>
          <p:cNvSpPr txBox="1"/>
          <p:nvPr>
            <p:ph idx="2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39" name="Google Shape;1039;p61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40" name="Google Shape;1040;p61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41" name="Google Shape;1041;p61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42" name="Google Shape;1042;p61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61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4" name="Google Shape;1044;p61"/>
          <p:cNvSpPr txBox="1"/>
          <p:nvPr>
            <p:ph hasCustomPrompt="1" idx="3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45" name="Google Shape;1045;p6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62"/>
          <p:cNvGrpSpPr/>
          <p:nvPr/>
        </p:nvGrpSpPr>
        <p:grpSpPr>
          <a:xfrm>
            <a:off x="1787300" y="5543051"/>
            <a:ext cx="1299300" cy="701582"/>
            <a:chOff x="7243875" y="3780983"/>
            <a:chExt cx="1299300" cy="526200"/>
          </a:xfrm>
        </p:grpSpPr>
        <p:grpSp>
          <p:nvGrpSpPr>
            <p:cNvPr id="1048" name="Google Shape;1048;p62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49" name="Google Shape;1049;p62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62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62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2" name="Google Shape;1052;p62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53" name="Google Shape;1053;p62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62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62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6" name="Google Shape;1056;p62"/>
          <p:cNvGrpSpPr/>
          <p:nvPr/>
        </p:nvGrpSpPr>
        <p:grpSpPr>
          <a:xfrm>
            <a:off x="7145837" y="3612888"/>
            <a:ext cx="1016876" cy="1355800"/>
            <a:chOff x="5143612" y="760610"/>
            <a:chExt cx="1016876" cy="1016876"/>
          </a:xfrm>
        </p:grpSpPr>
        <p:grpSp>
          <p:nvGrpSpPr>
            <p:cNvPr id="1057" name="Google Shape;1057;p62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58" name="Google Shape;1058;p62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9" name="Google Shape;1059;p62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060" name="Google Shape;1060;p62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62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62" name="Google Shape;1062;p62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3" name="Google Shape;1063;p62"/>
          <p:cNvGrpSpPr/>
          <p:nvPr/>
        </p:nvGrpSpPr>
        <p:grpSpPr>
          <a:xfrm rot="5400000">
            <a:off x="6659122" y="4339391"/>
            <a:ext cx="2517220" cy="1543826"/>
            <a:chOff x="3337500" y="1640525"/>
            <a:chExt cx="3773378" cy="3085800"/>
          </a:xfrm>
        </p:grpSpPr>
        <p:sp>
          <p:nvSpPr>
            <p:cNvPr id="1064" name="Google Shape;1064;p6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7" name="Google Shape;1067;p62"/>
          <p:cNvGrpSpPr/>
          <p:nvPr/>
        </p:nvGrpSpPr>
        <p:grpSpPr>
          <a:xfrm>
            <a:off x="2066346" y="5154201"/>
            <a:ext cx="1887821" cy="2058537"/>
            <a:chOff x="3337500" y="1640525"/>
            <a:chExt cx="3773378" cy="3085800"/>
          </a:xfrm>
        </p:grpSpPr>
        <p:sp>
          <p:nvSpPr>
            <p:cNvPr id="1068" name="Google Shape;1068;p62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2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2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1" name="Google Shape;1071;p62"/>
          <p:cNvGrpSpPr/>
          <p:nvPr/>
        </p:nvGrpSpPr>
        <p:grpSpPr>
          <a:xfrm>
            <a:off x="518444" y="5120089"/>
            <a:ext cx="1629012" cy="743649"/>
            <a:chOff x="1495750" y="4075540"/>
            <a:chExt cx="1804200" cy="617700"/>
          </a:xfrm>
        </p:grpSpPr>
        <p:sp>
          <p:nvSpPr>
            <p:cNvPr id="1072" name="Google Shape;1072;p62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2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2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sp>
        <p:nvSpPr>
          <p:cNvPr id="1075" name="Google Shape;1075;p62"/>
          <p:cNvSpPr txBox="1"/>
          <p:nvPr>
            <p:ph idx="1" type="subTitle"/>
          </p:nvPr>
        </p:nvSpPr>
        <p:spPr>
          <a:xfrm>
            <a:off x="611675" y="533333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076" name="Google Shape;1076;p62"/>
          <p:cNvGrpSpPr/>
          <p:nvPr/>
        </p:nvGrpSpPr>
        <p:grpSpPr>
          <a:xfrm>
            <a:off x="2143296" y="389280"/>
            <a:ext cx="5955157" cy="483582"/>
            <a:chOff x="2143296" y="651793"/>
            <a:chExt cx="5955157" cy="362696"/>
          </a:xfrm>
        </p:grpSpPr>
        <p:cxnSp>
          <p:nvCxnSpPr>
            <p:cNvPr id="1077" name="Google Shape;1077;p62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78" name="Google Shape;1078;p62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079" name="Google Shape;1079;p62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62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1" name="Google Shape;1081;p62"/>
          <p:cNvSpPr txBox="1"/>
          <p:nvPr>
            <p:ph hasCustomPrompt="1" type="title"/>
          </p:nvPr>
        </p:nvSpPr>
        <p:spPr>
          <a:xfrm>
            <a:off x="8016350" y="532300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082" name="Google Shape;1082;p6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63"/>
          <p:cNvGrpSpPr/>
          <p:nvPr/>
        </p:nvGrpSpPr>
        <p:grpSpPr>
          <a:xfrm>
            <a:off x="1171744" y="536389"/>
            <a:ext cx="1629012" cy="743649"/>
            <a:chOff x="1495750" y="4075540"/>
            <a:chExt cx="1804200" cy="617700"/>
          </a:xfrm>
        </p:grpSpPr>
        <p:sp>
          <p:nvSpPr>
            <p:cNvPr id="1085" name="Google Shape;1085;p63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3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3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</a:rPr>
                <a:t>2022</a:t>
              </a:r>
              <a:endParaRPr b="1" sz="1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088" name="Google Shape;1088;p63"/>
          <p:cNvGrpSpPr/>
          <p:nvPr/>
        </p:nvGrpSpPr>
        <p:grpSpPr>
          <a:xfrm>
            <a:off x="378763" y="878685"/>
            <a:ext cx="1299300" cy="701582"/>
            <a:chOff x="7243875" y="3780983"/>
            <a:chExt cx="1299300" cy="526200"/>
          </a:xfrm>
        </p:grpSpPr>
        <p:grpSp>
          <p:nvGrpSpPr>
            <p:cNvPr id="1089" name="Google Shape;1089;p63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090" name="Google Shape;1090;p63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2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63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63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3" name="Google Shape;1093;p63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094" name="Google Shape;1094;p63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63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63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7" name="Google Shape;1097;p63"/>
          <p:cNvGrpSpPr/>
          <p:nvPr/>
        </p:nvGrpSpPr>
        <p:grpSpPr>
          <a:xfrm>
            <a:off x="7792337" y="2751054"/>
            <a:ext cx="1016876" cy="1355800"/>
            <a:chOff x="5143612" y="760610"/>
            <a:chExt cx="1016876" cy="1016876"/>
          </a:xfrm>
        </p:grpSpPr>
        <p:grpSp>
          <p:nvGrpSpPr>
            <p:cNvPr id="1098" name="Google Shape;1098;p63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099" name="Google Shape;1099;p63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chemeClr val="accent3"/>
              </a:solidFill>
              <a:ln cap="flat" cmpd="sng" w="11430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00" name="Google Shape;1100;p63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101" name="Google Shape;1101;p63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63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03" name="Google Shape;1103;p63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3"/>
          <p:cNvSpPr txBox="1"/>
          <p:nvPr>
            <p:ph idx="1" type="subTitle"/>
          </p:nvPr>
        </p:nvSpPr>
        <p:spPr>
          <a:xfrm>
            <a:off x="611675" y="6166792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1105" name="Google Shape;1105;p63"/>
          <p:cNvGrpSpPr/>
          <p:nvPr/>
        </p:nvGrpSpPr>
        <p:grpSpPr>
          <a:xfrm>
            <a:off x="2143296" y="6022739"/>
            <a:ext cx="5955157" cy="483582"/>
            <a:chOff x="2143296" y="651793"/>
            <a:chExt cx="5955157" cy="362696"/>
          </a:xfrm>
        </p:grpSpPr>
        <p:cxnSp>
          <p:nvCxnSpPr>
            <p:cNvPr id="1106" name="Google Shape;1106;p63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07" name="Google Shape;1107;p63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1108" name="Google Shape;1108;p63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63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10" name="Google Shape;1110;p63"/>
          <p:cNvSpPr txBox="1"/>
          <p:nvPr>
            <p:ph hasCustomPrompt="1" type="title"/>
          </p:nvPr>
        </p:nvSpPr>
        <p:spPr>
          <a:xfrm>
            <a:off x="8016350" y="6165767"/>
            <a:ext cx="4989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r>
              <a:t>xx%</a:t>
            </a:r>
          </a:p>
        </p:txBody>
      </p:sp>
      <p:sp>
        <p:nvSpPr>
          <p:cNvPr id="1111" name="Google Shape;1111;p6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5 1">
  <p:cSld name="TITLE_AND_BODY_1_5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64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14" name="Google Shape;1114;p64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4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4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18" name="Google Shape;1118;p64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9" name="Google Shape;1119;p64"/>
          <p:cNvSpPr/>
          <p:nvPr/>
        </p:nvSpPr>
        <p:spPr>
          <a:xfrm>
            <a:off x="0" y="0"/>
            <a:ext cx="1999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4"/>
          <p:cNvSpPr txBox="1"/>
          <p:nvPr/>
        </p:nvSpPr>
        <p:spPr>
          <a:xfrm>
            <a:off x="199920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淡江資圖 112-2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21" name="Google Shape;1121;p64"/>
          <p:cNvPicPr preferRelativeResize="0"/>
          <p:nvPr/>
        </p:nvPicPr>
        <p:blipFill rotWithShape="1">
          <a:blip r:embed="rId2">
            <a:alphaModFix/>
          </a:blip>
          <a:srcRect b="0" l="21667" r="12473" t="0"/>
          <a:stretch/>
        </p:blipFill>
        <p:spPr>
          <a:xfrm flipH="1">
            <a:off x="0" y="2512950"/>
            <a:ext cx="1999200" cy="36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標題與內文 1 2">
  <p:cSld name="TITLE_AND_BODY_1_7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5"/>
          <p:cNvSpPr txBox="1"/>
          <p:nvPr/>
        </p:nvSpPr>
        <p:spPr>
          <a:xfrm>
            <a:off x="715550" y="6402700"/>
            <a:ext cx="393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3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Lexend"/>
              <a:buNone/>
            </a:pPr>
            <a:r>
              <a:rPr b="1" lang="zh-TW" sz="1000">
                <a:solidFill>
                  <a:srgbClr val="595959"/>
                </a:solidFill>
                <a:latin typeface="Lexend"/>
                <a:ea typeface="Lexend"/>
                <a:cs typeface="Lexend"/>
                <a:sym typeface="Lexend"/>
              </a:rPr>
              <a:t>資訊圖表敘事力 112-1</a:t>
            </a:r>
            <a:endParaRPr b="1" sz="1000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0" y="1110175"/>
            <a:ext cx="9144000" cy="530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6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6" name="Google Shape;1126;p6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27" name="Google Shape;1127;p65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5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5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131" name="Google Shape;1131;p65"/>
          <p:cNvGrpSpPr/>
          <p:nvPr/>
        </p:nvGrpSpPr>
        <p:grpSpPr>
          <a:xfrm rot="9448929">
            <a:off x="678374" y="287341"/>
            <a:ext cx="896614" cy="733235"/>
            <a:chOff x="3337500" y="1640525"/>
            <a:chExt cx="3773378" cy="3085800"/>
          </a:xfrm>
        </p:grpSpPr>
        <p:sp>
          <p:nvSpPr>
            <p:cNvPr id="1132" name="Google Shape;1132;p65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5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5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6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" name="Google Shape;1135;p65"/>
          <p:cNvGrpSpPr/>
          <p:nvPr/>
        </p:nvGrpSpPr>
        <p:grpSpPr>
          <a:xfrm>
            <a:off x="118450" y="143608"/>
            <a:ext cx="1299300" cy="526200"/>
            <a:chOff x="7243875" y="3780983"/>
            <a:chExt cx="1299300" cy="526200"/>
          </a:xfrm>
        </p:grpSpPr>
        <p:grpSp>
          <p:nvGrpSpPr>
            <p:cNvPr id="1136" name="Google Shape;1136;p65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37" name="Google Shape;1137;p65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65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D8E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65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0" name="Google Shape;1140;p65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41" name="Google Shape;1141;p65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65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65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結束 1 1">
  <p:cSld name="TITLE_2_1_1"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/>
          <p:nvPr/>
        </p:nvSpPr>
        <p:spPr>
          <a:xfrm>
            <a:off x="4347600" y="0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0" y="0"/>
            <a:ext cx="434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/>
          <p:nvPr/>
        </p:nvSpPr>
        <p:spPr>
          <a:xfrm>
            <a:off x="8218880" y="5897940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>
            <a:off x="8332726" y="6025900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"/>
          <p:cNvSpPr/>
          <p:nvPr/>
        </p:nvSpPr>
        <p:spPr>
          <a:xfrm>
            <a:off x="8300619" y="5984812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 1">
  <p:cSld name="TITLE_1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0" y="-25"/>
            <a:ext cx="4796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8" name="Google Shape;158;p9"/>
          <p:cNvSpPr txBox="1"/>
          <p:nvPr>
            <p:ph idx="1" type="subTitle"/>
          </p:nvPr>
        </p:nvSpPr>
        <p:spPr>
          <a:xfrm>
            <a:off x="565200" y="4133543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9"/>
          <p:cNvSpPr/>
          <p:nvPr/>
        </p:nvSpPr>
        <p:spPr>
          <a:xfrm>
            <a:off x="1767750" y="5631299"/>
            <a:ext cx="1629000" cy="5886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1919708" y="5791244"/>
            <a:ext cx="1370700" cy="34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1862306" y="5743371"/>
            <a:ext cx="1370700" cy="3456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62" name="Google Shape;162;p9"/>
          <p:cNvSpPr txBox="1"/>
          <p:nvPr>
            <p:ph idx="2" type="subTitle"/>
          </p:nvPr>
        </p:nvSpPr>
        <p:spPr>
          <a:xfrm>
            <a:off x="2073150" y="5817288"/>
            <a:ext cx="9489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22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SzPts val="20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rchivo Black"/>
              <a:buNone/>
              <a:defRPr b="1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2">
            <a:alphaModFix amt="45000"/>
          </a:blip>
          <a:srcRect b="0" l="6816" r="57588" t="0"/>
          <a:stretch/>
        </p:blipFill>
        <p:spPr>
          <a:xfrm>
            <a:off x="4796400" y="0"/>
            <a:ext cx="434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訂版面配置 2">
  <p:cSld name="CUSTOM_9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idx="1" type="subTitle"/>
          </p:nvPr>
        </p:nvSpPr>
        <p:spPr>
          <a:xfrm>
            <a:off x="734150" y="4261625"/>
            <a:ext cx="35766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0"/>
          <p:cNvSpPr/>
          <p:nvPr/>
        </p:nvSpPr>
        <p:spPr>
          <a:xfrm>
            <a:off x="539050" y="3426213"/>
            <a:ext cx="3994800" cy="744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220000" dist="19050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"/>
          <p:cNvSpPr txBox="1"/>
          <p:nvPr>
            <p:ph type="title"/>
          </p:nvPr>
        </p:nvSpPr>
        <p:spPr>
          <a:xfrm>
            <a:off x="745650" y="3453375"/>
            <a:ext cx="3576600" cy="68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68" name="Google Shape;168;p10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69" name="Google Shape;169;p10"/>
          <p:cNvGrpSpPr/>
          <p:nvPr/>
        </p:nvGrpSpPr>
        <p:grpSpPr>
          <a:xfrm>
            <a:off x="1906454" y="948923"/>
            <a:ext cx="1681813" cy="1681813"/>
            <a:chOff x="2589036" y="988300"/>
            <a:chExt cx="1101600" cy="1101600"/>
          </a:xfrm>
        </p:grpSpPr>
        <p:sp>
          <p:nvSpPr>
            <p:cNvPr id="170" name="Google Shape;170;p10"/>
            <p:cNvSpPr/>
            <p:nvPr/>
          </p:nvSpPr>
          <p:spPr>
            <a:xfrm>
              <a:off x="2589036" y="988300"/>
              <a:ext cx="1101600" cy="1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0"/>
            <p:cNvSpPr/>
            <p:nvPr/>
          </p:nvSpPr>
          <p:spPr>
            <a:xfrm>
              <a:off x="2793800" y="1195675"/>
              <a:ext cx="798000" cy="798000"/>
            </a:xfrm>
            <a:prstGeom prst="rect">
              <a:avLst/>
            </a:prstGeom>
            <a:solidFill>
              <a:srgbClr val="BDC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2694950" y="1103875"/>
              <a:ext cx="798000" cy="798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3" name="Google Shape;173;p10"/>
          <p:cNvPicPr preferRelativeResize="0"/>
          <p:nvPr/>
        </p:nvPicPr>
        <p:blipFill rotWithShape="1">
          <a:blip r:embed="rId2">
            <a:alphaModFix/>
          </a:blip>
          <a:srcRect b="0" l="16711" r="16711" t="0"/>
          <a:stretch/>
        </p:blipFill>
        <p:spPr>
          <a:xfrm>
            <a:off x="4975456" y="2385485"/>
            <a:ext cx="35145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10"/>
          <p:cNvSpPr/>
          <p:nvPr/>
        </p:nvSpPr>
        <p:spPr>
          <a:xfrm>
            <a:off x="4868450" y="2284137"/>
            <a:ext cx="3519300" cy="35193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p10"/>
          <p:cNvGrpSpPr/>
          <p:nvPr/>
        </p:nvGrpSpPr>
        <p:grpSpPr>
          <a:xfrm>
            <a:off x="2578069" y="5591878"/>
            <a:ext cx="1629012" cy="557721"/>
            <a:chOff x="1495750" y="4075540"/>
            <a:chExt cx="1804200" cy="617700"/>
          </a:xfrm>
        </p:grpSpPr>
        <p:sp>
          <p:nvSpPr>
            <p:cNvPr id="176" name="Google Shape;176;p10"/>
            <p:cNvSpPr/>
            <p:nvPr/>
          </p:nvSpPr>
          <p:spPr>
            <a:xfrm>
              <a:off x="1495750" y="4075540"/>
              <a:ext cx="1804200" cy="617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1664050" y="4243425"/>
              <a:ext cx="1518000" cy="362700"/>
            </a:xfrm>
            <a:prstGeom prst="ellipse">
              <a:avLst/>
            </a:prstGeom>
            <a:solidFill>
              <a:srgbClr val="00CE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1600475" y="4193175"/>
              <a:ext cx="1518000" cy="362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latin typeface="Outfit"/>
                  <a:ea typeface="Outfit"/>
                  <a:cs typeface="Outfit"/>
                  <a:sym typeface="Outfit"/>
                </a:rPr>
                <a:t>111</a:t>
              </a:r>
              <a:endParaRPr b="1" sz="1200">
                <a:solidFill>
                  <a:srgbClr val="000000"/>
                </a:solidFill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79" name="Google Shape;179;p10"/>
          <p:cNvGrpSpPr/>
          <p:nvPr/>
        </p:nvGrpSpPr>
        <p:grpSpPr>
          <a:xfrm rot="5400000">
            <a:off x="3866371" y="4513068"/>
            <a:ext cx="1887821" cy="1543826"/>
            <a:chOff x="3337500" y="1640525"/>
            <a:chExt cx="3773378" cy="3085800"/>
          </a:xfrm>
        </p:grpSpPr>
        <p:sp>
          <p:nvSpPr>
            <p:cNvPr id="180" name="Google Shape;180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10"/>
          <p:cNvGrpSpPr/>
          <p:nvPr/>
        </p:nvGrpSpPr>
        <p:grpSpPr>
          <a:xfrm>
            <a:off x="3333921" y="1385518"/>
            <a:ext cx="1887821" cy="1543826"/>
            <a:chOff x="3337500" y="1640525"/>
            <a:chExt cx="3773378" cy="3085800"/>
          </a:xfrm>
        </p:grpSpPr>
        <p:sp>
          <p:nvSpPr>
            <p:cNvPr id="184" name="Google Shape;184;p10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" name="Google Shape;187;p10"/>
          <p:cNvGrpSpPr/>
          <p:nvPr/>
        </p:nvGrpSpPr>
        <p:grpSpPr>
          <a:xfrm>
            <a:off x="7252825" y="5189746"/>
            <a:ext cx="1299300" cy="526200"/>
            <a:chOff x="7243875" y="3780983"/>
            <a:chExt cx="1299300" cy="526200"/>
          </a:xfrm>
        </p:grpSpPr>
        <p:grpSp>
          <p:nvGrpSpPr>
            <p:cNvPr id="188" name="Google Shape;188;p10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89" name="Google Shape;189;p10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10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0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10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93" name="Google Shape;193;p10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10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10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6" name="Google Shape;196;p10"/>
          <p:cNvGrpSpPr/>
          <p:nvPr/>
        </p:nvGrpSpPr>
        <p:grpSpPr>
          <a:xfrm>
            <a:off x="4301862" y="3074997"/>
            <a:ext cx="1016876" cy="1016875"/>
            <a:chOff x="5143612" y="760610"/>
            <a:chExt cx="1016876" cy="1016876"/>
          </a:xfrm>
        </p:grpSpPr>
        <p:grpSp>
          <p:nvGrpSpPr>
            <p:cNvPr id="197" name="Google Shape;197;p10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98" name="Google Shape;198;p10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9" name="Google Shape;199;p10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200" name="Google Shape;200;p10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BDC5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10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02" name="Google Shape;202;p10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10"/>
          <p:cNvGrpSpPr/>
          <p:nvPr/>
        </p:nvGrpSpPr>
        <p:grpSpPr>
          <a:xfrm>
            <a:off x="7810860" y="2655348"/>
            <a:ext cx="876600" cy="876600"/>
            <a:chOff x="3500010" y="4452260"/>
            <a:chExt cx="876600" cy="876600"/>
          </a:xfrm>
        </p:grpSpPr>
        <p:sp>
          <p:nvSpPr>
            <p:cNvPr id="204" name="Google Shape;204;p10"/>
            <p:cNvSpPr/>
            <p:nvPr/>
          </p:nvSpPr>
          <p:spPr>
            <a:xfrm>
              <a:off x="3500010" y="4452260"/>
              <a:ext cx="876600" cy="8766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3636125" y="4605250"/>
              <a:ext cx="635700" cy="635700"/>
            </a:xfrm>
            <a:prstGeom prst="ellipse">
              <a:avLst/>
            </a:prstGeom>
            <a:solidFill>
              <a:srgbClr val="ED8E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3597738" y="4556125"/>
              <a:ext cx="635700" cy="635700"/>
            </a:xfrm>
            <a:prstGeom prst="ellipse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" name="Google Shape;207;p10"/>
            <p:cNvGrpSpPr/>
            <p:nvPr/>
          </p:nvGrpSpPr>
          <p:grpSpPr>
            <a:xfrm>
              <a:off x="3796302" y="4764950"/>
              <a:ext cx="231557" cy="229296"/>
              <a:chOff x="3953225" y="3952350"/>
              <a:chExt cx="380225" cy="376513"/>
            </a:xfrm>
          </p:grpSpPr>
          <p:sp>
            <p:nvSpPr>
              <p:cNvPr id="208" name="Google Shape;208;p10"/>
              <p:cNvSpPr/>
              <p:nvPr/>
            </p:nvSpPr>
            <p:spPr>
              <a:xfrm>
                <a:off x="4215850" y="3952363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0"/>
              <p:cNvSpPr/>
              <p:nvPr/>
            </p:nvSpPr>
            <p:spPr>
              <a:xfrm flipH="1">
                <a:off x="3953225" y="3952350"/>
                <a:ext cx="117600" cy="376500"/>
              </a:xfrm>
              <a:prstGeom prst="rightBracket">
                <a:avLst>
                  <a:gd fmla="val 0" name="adj"/>
                </a:avLst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0" name="Google Shape;210;p10"/>
          <p:cNvSpPr txBox="1"/>
          <p:nvPr>
            <p:ph idx="2" type="subTitle"/>
          </p:nvPr>
        </p:nvSpPr>
        <p:spPr>
          <a:xfrm>
            <a:off x="611675" y="463717"/>
            <a:ext cx="1531500" cy="197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grpSp>
        <p:nvGrpSpPr>
          <p:cNvPr id="211" name="Google Shape;211;p10"/>
          <p:cNvGrpSpPr/>
          <p:nvPr/>
        </p:nvGrpSpPr>
        <p:grpSpPr>
          <a:xfrm>
            <a:off x="2143296" y="319664"/>
            <a:ext cx="5955157" cy="483582"/>
            <a:chOff x="2143296" y="651793"/>
            <a:chExt cx="5955157" cy="362696"/>
          </a:xfrm>
        </p:grpSpPr>
        <p:cxnSp>
          <p:nvCxnSpPr>
            <p:cNvPr id="212" name="Google Shape;212;p10"/>
            <p:cNvCxnSpPr/>
            <p:nvPr/>
          </p:nvCxnSpPr>
          <p:spPr>
            <a:xfrm>
              <a:off x="2143296" y="832325"/>
              <a:ext cx="5871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3" name="Google Shape;213;p10"/>
            <p:cNvGrpSpPr/>
            <p:nvPr/>
          </p:nvGrpSpPr>
          <p:grpSpPr>
            <a:xfrm rot="-5400000">
              <a:off x="7826311" y="742347"/>
              <a:ext cx="362696" cy="181588"/>
              <a:chOff x="5733900" y="3128019"/>
              <a:chExt cx="1376978" cy="689400"/>
            </a:xfrm>
          </p:grpSpPr>
          <p:sp>
            <p:nvSpPr>
              <p:cNvPr id="214" name="Google Shape;214;p10"/>
              <p:cNvSpPr/>
              <p:nvPr/>
            </p:nvSpPr>
            <p:spPr>
              <a:xfrm>
                <a:off x="5733900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0"/>
              <p:cNvSpPr/>
              <p:nvPr/>
            </p:nvSpPr>
            <p:spPr>
              <a:xfrm flipH="1">
                <a:off x="6421478" y="3128019"/>
                <a:ext cx="689400" cy="689400"/>
              </a:xfrm>
              <a:prstGeom prst="arc">
                <a:avLst>
                  <a:gd fmla="val 16200000" name="adj1"/>
                  <a:gd fmla="val 0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6" name="Google Shape;216;p10"/>
          <p:cNvSpPr/>
          <p:nvPr/>
        </p:nvSpPr>
        <p:spPr>
          <a:xfrm>
            <a:off x="8218880" y="194865"/>
            <a:ext cx="733200" cy="733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"/>
          <p:cNvSpPr/>
          <p:nvPr/>
        </p:nvSpPr>
        <p:spPr>
          <a:xfrm>
            <a:off x="8332726" y="322825"/>
            <a:ext cx="531600" cy="531600"/>
          </a:xfrm>
          <a:prstGeom prst="ellipse">
            <a:avLst/>
          </a:prstGeom>
          <a:solidFill>
            <a:srgbClr val="BDC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"/>
          <p:cNvSpPr/>
          <p:nvPr/>
        </p:nvSpPr>
        <p:spPr>
          <a:xfrm>
            <a:off x="8300619" y="281737"/>
            <a:ext cx="531600" cy="53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"/>
          <p:cNvSpPr txBox="1"/>
          <p:nvPr>
            <p:ph idx="3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1pPr>
            <a:lvl2pPr lvl="1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2pPr>
            <a:lvl3pPr lvl="2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3pPr>
            <a:lvl4pPr lvl="3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4pPr>
            <a:lvl5pPr lvl="4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5pPr>
            <a:lvl6pPr lvl="5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6pPr>
            <a:lvl7pPr lvl="6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7pPr>
            <a:lvl8pPr lvl="7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8pPr>
            <a:lvl9pPr lvl="8" rtl="0" algn="ctr">
              <a:buNone/>
              <a:defRPr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0" name="Google Shape;220;p10"/>
          <p:cNvSpPr txBox="1"/>
          <p:nvPr>
            <p:ph idx="4" type="subTitle"/>
          </p:nvPr>
        </p:nvSpPr>
        <p:spPr>
          <a:xfrm>
            <a:off x="2070000" y="1134950"/>
            <a:ext cx="1217700" cy="12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1000"/>
              </a:spcBef>
              <a:spcAft>
                <a:spcPts val="0"/>
              </a:spcAft>
              <a:buSzPts val="6300"/>
              <a:buFont typeface="Outfit"/>
              <a:buNone/>
              <a:defRPr b="1" sz="6300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6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50" y="717667"/>
            <a:ext cx="7713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3200"/>
              <a:buFont typeface="Outfit"/>
              <a:buNone/>
              <a:defRPr b="1" sz="3200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utfit"/>
              <a:buNone/>
              <a:defRPr b="1" sz="320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536633"/>
            <a:ext cx="7713000" cy="4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 Light"/>
              <a:buChar char="●"/>
              <a:defRPr sz="2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  <a:defRPr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■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exend Light"/>
              <a:buChar char="●"/>
              <a:defRPr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Relationship Id="rId4" Type="http://schemas.openxmlformats.org/officeDocument/2006/relationships/image" Target="../media/image13.png"/><Relationship Id="rId5" Type="http://schemas.openxmlformats.org/officeDocument/2006/relationships/hyperlink" Target="mailto:chenyt@tku.edu.tw" TargetMode="External"/><Relationship Id="rId6" Type="http://schemas.openxmlformats.org/officeDocument/2006/relationships/hyperlink" Target="http://l.pulipuli.info/24/thu" TargetMode="External"/><Relationship Id="rId7" Type="http://schemas.openxmlformats.org/officeDocument/2006/relationships/hyperlink" Target="http://l.pulipuli.info/24/th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gnu.org/software/pspp/" TargetMode="External"/><Relationship Id="rId4" Type="http://schemas.openxmlformats.org/officeDocument/2006/relationships/hyperlink" Target="https://www.gnu.org/software/pspp/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dynacw.com.tw/news/news_detail.aspx?s=39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eople.freebsd.org/~phk/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5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5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Relationship Id="rId7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ixabay.com/photos/hacker-silhouette-hack-anonymous-3342696/" TargetMode="External"/><Relationship Id="rId4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4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jpg"/><Relationship Id="rId4" Type="http://schemas.openxmlformats.org/officeDocument/2006/relationships/hyperlink" Target="https://pixabay.com/photos/laptops-meeting-businessmen-593296/" TargetMode="External"/><Relationship Id="rId5" Type="http://schemas.openxmlformats.org/officeDocument/2006/relationships/hyperlink" Target="https://www.flickr.com/photos/sanjoselibrary/5215469937" TargetMode="External"/><Relationship Id="rId6" Type="http://schemas.openxmlformats.org/officeDocument/2006/relationships/image" Target="../media/image45.png"/><Relationship Id="rId7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jpg"/><Relationship Id="rId4" Type="http://schemas.openxmlformats.org/officeDocument/2006/relationships/image" Target="../media/image51.jpg"/><Relationship Id="rId5" Type="http://schemas.openxmlformats.org/officeDocument/2006/relationships/image" Target="../media/image3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hyperlink" Target="https://openlibraryfoundation.org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penlibraryfoundation.org/" TargetMode="External"/><Relationship Id="rId4" Type="http://schemas.openxmlformats.org/officeDocument/2006/relationships/hyperlink" Target="https://openlibraryfoundation.org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nines.org/" TargetMode="External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c.dh.tamu.edu/software/collex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H3nCqdPyFYE" TargetMode="External"/><Relationship Id="rId4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i.org/10.1629/uksg.217" TargetMode="External"/><Relationship Id="rId4" Type="http://schemas.openxmlformats.org/officeDocument/2006/relationships/hyperlink" Target="https://doi.org/10.1629/uksg.217" TargetMode="External"/><Relationship Id="rId5" Type="http://schemas.openxmlformats.org/officeDocument/2006/relationships/image" Target="../media/image1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9" Type="http://schemas.openxmlformats.org/officeDocument/2006/relationships/image" Target="../media/image55.jpg"/><Relationship Id="rId5" Type="http://schemas.openxmlformats.org/officeDocument/2006/relationships/image" Target="../media/image56.png"/><Relationship Id="rId6" Type="http://schemas.openxmlformats.org/officeDocument/2006/relationships/image" Target="../media/image64.jpg"/><Relationship Id="rId7" Type="http://schemas.openxmlformats.org/officeDocument/2006/relationships/image" Target="../media/image52.jpg"/><Relationship Id="rId8" Type="http://schemas.openxmlformats.org/officeDocument/2006/relationships/image" Target="../media/image58.png"/><Relationship Id="rId11" Type="http://schemas.openxmlformats.org/officeDocument/2006/relationships/image" Target="../media/image68.png"/><Relationship Id="rId10" Type="http://schemas.openxmlformats.org/officeDocument/2006/relationships/image" Target="../media/image80.jpg"/><Relationship Id="rId13" Type="http://schemas.openxmlformats.org/officeDocument/2006/relationships/image" Target="../media/image76.gif"/><Relationship Id="rId12" Type="http://schemas.openxmlformats.org/officeDocument/2006/relationships/image" Target="../media/image75.gif"/><Relationship Id="rId15" Type="http://schemas.openxmlformats.org/officeDocument/2006/relationships/image" Target="../media/image59.png"/><Relationship Id="rId14" Type="http://schemas.openxmlformats.org/officeDocument/2006/relationships/image" Target="../media/image65.png"/><Relationship Id="rId17" Type="http://schemas.openxmlformats.org/officeDocument/2006/relationships/image" Target="../media/image81.png"/><Relationship Id="rId16" Type="http://schemas.openxmlformats.org/officeDocument/2006/relationships/image" Target="../media/image6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77.png"/><Relationship Id="rId9" Type="http://schemas.openxmlformats.org/officeDocument/2006/relationships/image" Target="../media/image92.png"/><Relationship Id="rId5" Type="http://schemas.openxmlformats.org/officeDocument/2006/relationships/image" Target="../media/image69.png"/><Relationship Id="rId6" Type="http://schemas.openxmlformats.org/officeDocument/2006/relationships/image" Target="../media/image83.png"/><Relationship Id="rId7" Type="http://schemas.openxmlformats.org/officeDocument/2006/relationships/image" Target="../media/image72.png"/><Relationship Id="rId8" Type="http://schemas.openxmlformats.org/officeDocument/2006/relationships/image" Target="../media/image66.png"/><Relationship Id="rId20" Type="http://schemas.openxmlformats.org/officeDocument/2006/relationships/image" Target="../media/image61.png"/><Relationship Id="rId11" Type="http://schemas.openxmlformats.org/officeDocument/2006/relationships/image" Target="../media/image84.png"/><Relationship Id="rId10" Type="http://schemas.openxmlformats.org/officeDocument/2006/relationships/image" Target="../media/image98.png"/><Relationship Id="rId13" Type="http://schemas.openxmlformats.org/officeDocument/2006/relationships/image" Target="../media/image74.png"/><Relationship Id="rId12" Type="http://schemas.openxmlformats.org/officeDocument/2006/relationships/image" Target="../media/image79.png"/><Relationship Id="rId15" Type="http://schemas.openxmlformats.org/officeDocument/2006/relationships/image" Target="../media/image96.png"/><Relationship Id="rId14" Type="http://schemas.openxmlformats.org/officeDocument/2006/relationships/image" Target="../media/image82.png"/><Relationship Id="rId17" Type="http://schemas.openxmlformats.org/officeDocument/2006/relationships/image" Target="../media/image90.png"/><Relationship Id="rId16" Type="http://schemas.openxmlformats.org/officeDocument/2006/relationships/image" Target="../media/image100.png"/><Relationship Id="rId19" Type="http://schemas.openxmlformats.org/officeDocument/2006/relationships/image" Target="../media/image88.png"/><Relationship Id="rId18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library.truman.edu/using-overdrive/" TargetMode="External"/><Relationship Id="rId4" Type="http://schemas.openxmlformats.org/officeDocument/2006/relationships/hyperlink" Target="https://library.truman.edu/using-overdrive/" TargetMode="External"/><Relationship Id="rId5" Type="http://schemas.openxmlformats.org/officeDocument/2006/relationships/image" Target="../media/image9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wdmlibrary.org/my-account/mobius" TargetMode="External"/><Relationship Id="rId4" Type="http://schemas.openxmlformats.org/officeDocument/2006/relationships/hyperlink" Target="https://www.wdmlibrary.org/my-account/mobius" TargetMode="External"/><Relationship Id="rId5" Type="http://schemas.openxmlformats.org/officeDocument/2006/relationships/image" Target="../media/image86.png"/><Relationship Id="rId6" Type="http://schemas.openxmlformats.org/officeDocument/2006/relationships/image" Target="../media/image8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5.png"/><Relationship Id="rId4" Type="http://schemas.openxmlformats.org/officeDocument/2006/relationships/image" Target="../media/image9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openlibraryenvironment/reshare-doc" TargetMode="External"/><Relationship Id="rId4" Type="http://schemas.openxmlformats.org/officeDocument/2006/relationships/hyperlink" Target="https://github.com/openlibraryenvironment/reshare-doc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ocs.google.com/presentation/d/1Ac85-zoy1r961ZT7Ce-d88nqBgHu2G-bSMxPJkjGNqc/edit#slide=id.gdc8d3d253b_0_1034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youtube.com/watch?v=Nuwg0zVbCIY" TargetMode="External"/><Relationship Id="rId4" Type="http://schemas.openxmlformats.org/officeDocument/2006/relationships/hyperlink" Target="https://www.youtube.com/watch?v=Nuwg0zVbCIY" TargetMode="External"/><Relationship Id="rId5" Type="http://schemas.openxmlformats.org/officeDocument/2006/relationships/image" Target="../media/image10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quesnelia.docs.folio.org/docs/about-folio/features/" TargetMode="External"/><Relationship Id="rId4" Type="http://schemas.openxmlformats.org/officeDocument/2006/relationships/hyperlink" Target="https://quesnelia.docs.folio.org/docs/about-folio/features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zbw-mediatalk.eu/2018/05/folio-info-day-a-look-at-the-next-generation-library-system/" TargetMode="External"/><Relationship Id="rId4" Type="http://schemas.openxmlformats.org/officeDocument/2006/relationships/hyperlink" Target="https://www.zbw-mediatalk.eu/2018/05/folio-info-day-a-look-at-the-next-generation-library-system/" TargetMode="External"/><Relationship Id="rId5" Type="http://schemas.openxmlformats.org/officeDocument/2006/relationships/image" Target="../media/image1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ebsco.com/academic-libraries/products/ebsco-folio/apps-features" TargetMode="External"/><Relationship Id="rId4" Type="http://schemas.openxmlformats.org/officeDocument/2006/relationships/hyperlink" Target="https://www.ebsco.com/academic-libraries/products/ebsco-folio/apps-features" TargetMode="External"/><Relationship Id="rId9" Type="http://schemas.openxmlformats.org/officeDocument/2006/relationships/image" Target="../media/image95.png"/><Relationship Id="rId5" Type="http://schemas.openxmlformats.org/officeDocument/2006/relationships/image" Target="../media/image97.png"/><Relationship Id="rId6" Type="http://schemas.openxmlformats.org/officeDocument/2006/relationships/image" Target="../media/image94.png"/><Relationship Id="rId7" Type="http://schemas.openxmlformats.org/officeDocument/2006/relationships/image" Target="../media/image104.png"/><Relationship Id="rId8" Type="http://schemas.openxmlformats.org/officeDocument/2006/relationships/image" Target="../media/image87.png"/><Relationship Id="rId20" Type="http://schemas.openxmlformats.org/officeDocument/2006/relationships/image" Target="../media/image116.png"/><Relationship Id="rId22" Type="http://schemas.openxmlformats.org/officeDocument/2006/relationships/image" Target="../media/image115.png"/><Relationship Id="rId21" Type="http://schemas.openxmlformats.org/officeDocument/2006/relationships/image" Target="../media/image112.png"/><Relationship Id="rId24" Type="http://schemas.openxmlformats.org/officeDocument/2006/relationships/image" Target="../media/image126.png"/><Relationship Id="rId23" Type="http://schemas.openxmlformats.org/officeDocument/2006/relationships/image" Target="../media/image122.png"/><Relationship Id="rId26" Type="http://schemas.openxmlformats.org/officeDocument/2006/relationships/image" Target="../media/image124.png"/><Relationship Id="rId25" Type="http://schemas.openxmlformats.org/officeDocument/2006/relationships/image" Target="../media/image102.png"/><Relationship Id="rId27" Type="http://schemas.openxmlformats.org/officeDocument/2006/relationships/image" Target="../media/image118.jpg"/><Relationship Id="rId11" Type="http://schemas.openxmlformats.org/officeDocument/2006/relationships/image" Target="../media/image101.png"/><Relationship Id="rId10" Type="http://schemas.openxmlformats.org/officeDocument/2006/relationships/image" Target="../media/image91.png"/><Relationship Id="rId13" Type="http://schemas.openxmlformats.org/officeDocument/2006/relationships/image" Target="../media/image114.png"/><Relationship Id="rId12" Type="http://schemas.openxmlformats.org/officeDocument/2006/relationships/image" Target="../media/image106.png"/><Relationship Id="rId15" Type="http://schemas.openxmlformats.org/officeDocument/2006/relationships/image" Target="../media/image111.png"/><Relationship Id="rId14" Type="http://schemas.openxmlformats.org/officeDocument/2006/relationships/image" Target="../media/image109.png"/><Relationship Id="rId17" Type="http://schemas.openxmlformats.org/officeDocument/2006/relationships/image" Target="../media/image107.png"/><Relationship Id="rId16" Type="http://schemas.openxmlformats.org/officeDocument/2006/relationships/image" Target="../media/image108.png"/><Relationship Id="rId19" Type="http://schemas.openxmlformats.org/officeDocument/2006/relationships/image" Target="../media/image110.png"/><Relationship Id="rId18" Type="http://schemas.openxmlformats.org/officeDocument/2006/relationships/image" Target="../media/image1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0.jpg"/><Relationship Id="rId4" Type="http://schemas.openxmlformats.org/officeDocument/2006/relationships/hyperlink" Target="https://pixabay.com/photos/code-coding-web-development-944499/" TargetMode="External"/><Relationship Id="rId5" Type="http://schemas.openxmlformats.org/officeDocument/2006/relationships/image" Target="../media/image1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librarytechnology.org/libraries/search.pl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9.png"/><Relationship Id="rId4" Type="http://schemas.openxmlformats.org/officeDocument/2006/relationships/image" Target="../media/image123.png"/><Relationship Id="rId5" Type="http://schemas.openxmlformats.org/officeDocument/2006/relationships/image" Target="../media/image132.png"/><Relationship Id="rId6" Type="http://schemas.openxmlformats.org/officeDocument/2006/relationships/image" Target="../media/image131.png"/><Relationship Id="rId7" Type="http://schemas.openxmlformats.org/officeDocument/2006/relationships/image" Target="../media/image12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33.png"/><Relationship Id="rId6" Type="http://schemas.openxmlformats.org/officeDocument/2006/relationships/image" Target="../media/image1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welcometothejungle.com/en/articles/anders-hejlsberg-microsoft-career" TargetMode="External"/><Relationship Id="rId4" Type="http://schemas.openxmlformats.org/officeDocument/2006/relationships/hyperlink" Target="https://www.welcometothejungle.com/en/articles/anders-hejlsberg-microsoft-career" TargetMode="External"/><Relationship Id="rId5" Type="http://schemas.openxmlformats.org/officeDocument/2006/relationships/image" Target="../media/image1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i.org/10.1002/9781444316568.wiem05045" TargetMode="External"/><Relationship Id="rId4" Type="http://schemas.openxmlformats.org/officeDocument/2006/relationships/hyperlink" Target="https://pixabay.com/photos/programming-coding-6977450/" TargetMode="External"/><Relationship Id="rId5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openhub.net/p/folio-stripes-core" TargetMode="External"/><Relationship Id="rId4" Type="http://schemas.openxmlformats.org/officeDocument/2006/relationships/image" Target="../media/image138.png"/><Relationship Id="rId5" Type="http://schemas.openxmlformats.org/officeDocument/2006/relationships/image" Target="../media/image12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www.proxmox.com/en/proxmox-virtual-environment/pricing" TargetMode="External"/><Relationship Id="rId4" Type="http://schemas.openxmlformats.org/officeDocument/2006/relationships/image" Target="../media/image1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blog.ossii.com.tw/?p=2296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mysql.com/about/legal/licensing/oem/" TargetMode="External"/><Relationship Id="rId4" Type="http://schemas.openxmlformats.org/officeDocument/2006/relationships/image" Target="../media/image1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blog.ossii.com.tw/?p=2296" TargetMode="External"/><Relationship Id="rId4" Type="http://schemas.openxmlformats.org/officeDocument/2006/relationships/image" Target="../media/image151.png"/><Relationship Id="rId5" Type="http://schemas.openxmlformats.org/officeDocument/2006/relationships/image" Target="../media/image1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6.png"/><Relationship Id="rId4" Type="http://schemas.openxmlformats.org/officeDocument/2006/relationships/image" Target="../media/image1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8.png"/><Relationship Id="rId4" Type="http://schemas.openxmlformats.org/officeDocument/2006/relationships/image" Target="../media/image1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5.png"/><Relationship Id="rId4" Type="http://schemas.openxmlformats.org/officeDocument/2006/relationships/hyperlink" Target="https://github.com/folio-or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javascript.plainenglish.io/chromium-browser-what-is-it-c764259dc967" TargetMode="External"/><Relationship Id="rId4" Type="http://schemas.openxmlformats.org/officeDocument/2006/relationships/hyperlink" Target="https://javascript.plainenglish.io/chromium-browser-what-is-it-c764259dc967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1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folio-org/okapi/pulls" TargetMode="External"/><Relationship Id="rId4" Type="http://schemas.openxmlformats.org/officeDocument/2006/relationships/hyperlink" Target="https://github.com/vufind-org/vufind/discussions" TargetMode="External"/><Relationship Id="rId5" Type="http://schemas.openxmlformats.org/officeDocument/2006/relationships/image" Target="../media/image137.png"/><Relationship Id="rId6" Type="http://schemas.openxmlformats.org/officeDocument/2006/relationships/image" Target="../media/image14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opensource.guide/how-to-contribute/" TargetMode="External"/><Relationship Id="rId4" Type="http://schemas.openxmlformats.org/officeDocument/2006/relationships/hyperlink" Target="https://opensource.guide/how-to-contribute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x.com/folio_lsp" TargetMode="External"/><Relationship Id="rId4" Type="http://schemas.openxmlformats.org/officeDocument/2006/relationships/hyperlink" Target="https://youtu.be/Ngtv80PA6Jo" TargetMode="External"/><Relationship Id="rId5" Type="http://schemas.openxmlformats.org/officeDocument/2006/relationships/image" Target="../media/image144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5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l.pulipuli.info/24/thu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oda.gov.tw/digital-affairs/digital-service/app-services/248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00" y="1764300"/>
            <a:ext cx="3593700" cy="35937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9" name="Google Shape;114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200" y="26737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6"/>
          <p:cNvSpPr txBox="1"/>
          <p:nvPr>
            <p:ph type="ctrTitle"/>
          </p:nvPr>
        </p:nvSpPr>
        <p:spPr>
          <a:xfrm>
            <a:off x="715550" y="2015754"/>
            <a:ext cx="3723300" cy="1979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/>
              <a:t>圖書館與</a:t>
            </a:r>
            <a:br>
              <a:rPr lang="zh-TW" sz="3500"/>
            </a:br>
            <a:r>
              <a:rPr lang="zh-TW" sz="3500"/>
              <a:t>開放原始碼的</a:t>
            </a:r>
            <a:br>
              <a:rPr lang="zh-TW" sz="3500"/>
            </a:br>
            <a:r>
              <a:rPr lang="zh-TW" sz="3500"/>
              <a:t>共生之道</a:t>
            </a:r>
            <a:endParaRPr sz="3500"/>
          </a:p>
          <a:p>
            <a:pPr indent="0" lvl="0" marL="0" rtl="0" algn="ctr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zh-TW" sz="2400"/>
              <a:t>社群協力促進共同成長</a:t>
            </a:r>
            <a:endParaRPr sz="2400"/>
          </a:p>
        </p:txBody>
      </p:sp>
      <p:sp>
        <p:nvSpPr>
          <p:cNvPr id="1151" name="Google Shape;1151;p66"/>
          <p:cNvSpPr txBox="1"/>
          <p:nvPr>
            <p:ph idx="1" type="subTitle"/>
          </p:nvPr>
        </p:nvSpPr>
        <p:spPr>
          <a:xfrm>
            <a:off x="565200" y="4397018"/>
            <a:ext cx="40341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淡江資圖系 陳勇汀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chenyt@tku.edu.tw</a:t>
            </a:r>
            <a:r>
              <a:rPr lang="zh-TW"/>
              <a:t>  </a:t>
            </a:r>
            <a:endParaRPr/>
          </a:p>
        </p:txBody>
      </p:sp>
      <p:sp>
        <p:nvSpPr>
          <p:cNvPr id="1152" name="Google Shape;1152;p66"/>
          <p:cNvSpPr/>
          <p:nvPr/>
        </p:nvSpPr>
        <p:spPr>
          <a:xfrm>
            <a:off x="4689372" y="1772494"/>
            <a:ext cx="3519300" cy="37134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6"/>
          <p:cNvSpPr txBox="1"/>
          <p:nvPr>
            <p:ph idx="2" type="subTitle"/>
          </p:nvPr>
        </p:nvSpPr>
        <p:spPr>
          <a:xfrm>
            <a:off x="1955150" y="5817300"/>
            <a:ext cx="1185000" cy="1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112-2</a:t>
            </a:r>
            <a:endParaRPr/>
          </a:p>
        </p:txBody>
      </p:sp>
      <p:grpSp>
        <p:nvGrpSpPr>
          <p:cNvPr id="1154" name="Google Shape;1154;p66"/>
          <p:cNvGrpSpPr/>
          <p:nvPr/>
        </p:nvGrpSpPr>
        <p:grpSpPr>
          <a:xfrm rot="5400000">
            <a:off x="3465117" y="4243165"/>
            <a:ext cx="1991966" cy="1543826"/>
            <a:chOff x="3337500" y="1640525"/>
            <a:chExt cx="3773378" cy="3085800"/>
          </a:xfrm>
        </p:grpSpPr>
        <p:sp>
          <p:nvSpPr>
            <p:cNvPr id="1155" name="Google Shape;1155;p6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66"/>
          <p:cNvGrpSpPr/>
          <p:nvPr/>
        </p:nvGrpSpPr>
        <p:grpSpPr>
          <a:xfrm>
            <a:off x="5144076" y="846931"/>
            <a:ext cx="1887821" cy="1628994"/>
            <a:chOff x="3337500" y="1640525"/>
            <a:chExt cx="3773378" cy="3085800"/>
          </a:xfrm>
        </p:grpSpPr>
        <p:sp>
          <p:nvSpPr>
            <p:cNvPr id="1159" name="Google Shape;1159;p66"/>
            <p:cNvSpPr/>
            <p:nvPr/>
          </p:nvSpPr>
          <p:spPr>
            <a:xfrm>
              <a:off x="3337500" y="1640525"/>
              <a:ext cx="3085800" cy="30858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6"/>
            <p:cNvSpPr/>
            <p:nvPr/>
          </p:nvSpPr>
          <p:spPr>
            <a:xfrm>
              <a:off x="5733900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6"/>
            <p:cNvSpPr/>
            <p:nvPr/>
          </p:nvSpPr>
          <p:spPr>
            <a:xfrm flipH="1">
              <a:off x="6421478" y="2838725"/>
              <a:ext cx="689400" cy="6894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chemeClr val="dk1">
                  <a:alpha val="7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p66"/>
          <p:cNvGrpSpPr/>
          <p:nvPr/>
        </p:nvGrpSpPr>
        <p:grpSpPr>
          <a:xfrm>
            <a:off x="1903929" y="530775"/>
            <a:ext cx="4222435" cy="692401"/>
            <a:chOff x="2460779" y="433075"/>
            <a:chExt cx="4222435" cy="692401"/>
          </a:xfrm>
        </p:grpSpPr>
        <p:sp>
          <p:nvSpPr>
            <p:cNvPr id="1163" name="Google Shape;1163;p66"/>
            <p:cNvSpPr/>
            <p:nvPr/>
          </p:nvSpPr>
          <p:spPr>
            <a:xfrm>
              <a:off x="2467315" y="433075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1164" name="Google Shape;1164;p66"/>
            <p:cNvSpPr txBox="1"/>
            <p:nvPr/>
          </p:nvSpPr>
          <p:spPr>
            <a:xfrm>
              <a:off x="2460779" y="433075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6"/>
                </a:rPr>
                <a:t>http://l.pulipuli.info/24/</a:t>
              </a:r>
              <a:r>
                <a:rPr b="1" lang="zh-TW" sz="2100" u="sng">
                  <a:solidFill>
                    <a:schemeClr val="hlink"/>
                  </a:solidFill>
                  <a:latin typeface="Outfit"/>
                  <a:ea typeface="Outfit"/>
                  <a:cs typeface="Outfit"/>
                  <a:sym typeface="Outfit"/>
                  <a:hlinkClick r:id="rId7"/>
                </a:rPr>
                <a:t>thu</a:t>
              </a:r>
              <a:endParaRPr b="1" sz="21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grpSp>
        <p:nvGrpSpPr>
          <p:cNvPr id="1165" name="Google Shape;1165;p66"/>
          <p:cNvGrpSpPr/>
          <p:nvPr/>
        </p:nvGrpSpPr>
        <p:grpSpPr>
          <a:xfrm>
            <a:off x="4516294" y="1422761"/>
            <a:ext cx="1016876" cy="1072905"/>
            <a:chOff x="5143612" y="760610"/>
            <a:chExt cx="1016876" cy="1016876"/>
          </a:xfrm>
        </p:grpSpPr>
        <p:grpSp>
          <p:nvGrpSpPr>
            <p:cNvPr id="1166" name="Google Shape;1166;p66"/>
            <p:cNvGrpSpPr/>
            <p:nvPr/>
          </p:nvGrpSpPr>
          <p:grpSpPr>
            <a:xfrm>
              <a:off x="5143612" y="760610"/>
              <a:ext cx="1016876" cy="1016876"/>
              <a:chOff x="4490675" y="-372879"/>
              <a:chExt cx="1247700" cy="1247700"/>
            </a:xfrm>
          </p:grpSpPr>
          <p:sp>
            <p:nvSpPr>
              <p:cNvPr id="1167" name="Google Shape;1167;p66"/>
              <p:cNvSpPr/>
              <p:nvPr/>
            </p:nvSpPr>
            <p:spPr>
              <a:xfrm>
                <a:off x="4490675" y="-372879"/>
                <a:ext cx="1247700" cy="1247700"/>
              </a:xfrm>
              <a:prstGeom prst="star12">
                <a:avLst>
                  <a:gd fmla="val 24067" name="adj"/>
                </a:avLst>
              </a:prstGeom>
              <a:solidFill>
                <a:srgbClr val="FFFFFF"/>
              </a:solidFill>
              <a:ln cap="flat" cmpd="sng" w="1143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68" name="Google Shape;1168;p66"/>
              <p:cNvGrpSpPr/>
              <p:nvPr/>
            </p:nvGrpSpPr>
            <p:grpSpPr>
              <a:xfrm>
                <a:off x="4579538" y="-271369"/>
                <a:ext cx="1069969" cy="1079355"/>
                <a:chOff x="3750225" y="-93219"/>
                <a:chExt cx="1069969" cy="1079355"/>
              </a:xfrm>
            </p:grpSpPr>
            <p:sp>
              <p:nvSpPr>
                <p:cNvPr id="1169" name="Google Shape;1169;p66"/>
                <p:cNvSpPr/>
                <p:nvPr/>
              </p:nvSpPr>
              <p:spPr>
                <a:xfrm>
                  <a:off x="3799594" y="-34464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solidFill>
                  <a:srgbClr val="00CE7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66"/>
                <p:cNvSpPr/>
                <p:nvPr/>
              </p:nvSpPr>
              <p:spPr>
                <a:xfrm>
                  <a:off x="3750225" y="-93219"/>
                  <a:ext cx="1020600" cy="1020600"/>
                </a:xfrm>
                <a:prstGeom prst="star12">
                  <a:avLst>
                    <a:gd fmla="val 24067" name="adj"/>
                  </a:avLst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71" name="Google Shape;1171;p66"/>
            <p:cNvSpPr/>
            <p:nvPr/>
          </p:nvSpPr>
          <p:spPr>
            <a:xfrm>
              <a:off x="5535936" y="1152940"/>
              <a:ext cx="232200" cy="232200"/>
            </a:xfrm>
            <a:prstGeom prst="star4">
              <a:avLst>
                <a:gd fmla="val 125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66"/>
          <p:cNvGrpSpPr/>
          <p:nvPr/>
        </p:nvGrpSpPr>
        <p:grpSpPr>
          <a:xfrm>
            <a:off x="6768957" y="4838157"/>
            <a:ext cx="1299300" cy="555194"/>
            <a:chOff x="7243875" y="3780983"/>
            <a:chExt cx="1299300" cy="526200"/>
          </a:xfrm>
        </p:grpSpPr>
        <p:grpSp>
          <p:nvGrpSpPr>
            <p:cNvPr id="1173" name="Google Shape;1173;p66"/>
            <p:cNvGrpSpPr/>
            <p:nvPr/>
          </p:nvGrpSpPr>
          <p:grpSpPr>
            <a:xfrm>
              <a:off x="7243875" y="3780983"/>
              <a:ext cx="1299300" cy="526200"/>
              <a:chOff x="3130375" y="-210650"/>
              <a:chExt cx="1299300" cy="526200"/>
            </a:xfrm>
          </p:grpSpPr>
          <p:sp>
            <p:nvSpPr>
              <p:cNvPr id="1174" name="Google Shape;1174;p66"/>
              <p:cNvSpPr/>
              <p:nvPr/>
            </p:nvSpPr>
            <p:spPr>
              <a:xfrm>
                <a:off x="3130375" y="-210650"/>
                <a:ext cx="1299300" cy="526200"/>
              </a:xfrm>
              <a:prstGeom prst="roundRect">
                <a:avLst>
                  <a:gd fmla="val 50000" name="adj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1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66"/>
              <p:cNvSpPr/>
              <p:nvPr/>
            </p:nvSpPr>
            <p:spPr>
              <a:xfrm>
                <a:off x="3263060" y="-47084"/>
                <a:ext cx="1077000" cy="268200"/>
              </a:xfrm>
              <a:prstGeom prst="roundRect">
                <a:avLst>
                  <a:gd fmla="val 50000" name="adj"/>
                </a:avLst>
              </a:prstGeom>
              <a:solidFill>
                <a:srgbClr val="BDC5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66"/>
              <p:cNvSpPr/>
              <p:nvPr/>
            </p:nvSpPr>
            <p:spPr>
              <a:xfrm>
                <a:off x="3217449" y="-110650"/>
                <a:ext cx="1077000" cy="268200"/>
              </a:xfrm>
              <a:prstGeom prst="roundRect">
                <a:avLst>
                  <a:gd fmla="val 50000" name="adj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7" name="Google Shape;1177;p66"/>
            <p:cNvGrpSpPr/>
            <p:nvPr/>
          </p:nvGrpSpPr>
          <p:grpSpPr>
            <a:xfrm>
              <a:off x="7728150" y="4016475"/>
              <a:ext cx="330750" cy="55200"/>
              <a:chOff x="7632750" y="4032725"/>
              <a:chExt cx="330750" cy="55200"/>
            </a:xfrm>
          </p:grpSpPr>
          <p:sp>
            <p:nvSpPr>
              <p:cNvPr id="1178" name="Google Shape;1178;p66"/>
              <p:cNvSpPr/>
              <p:nvPr/>
            </p:nvSpPr>
            <p:spPr>
              <a:xfrm>
                <a:off x="763275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66"/>
              <p:cNvSpPr/>
              <p:nvPr/>
            </p:nvSpPr>
            <p:spPr>
              <a:xfrm>
                <a:off x="7770525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66"/>
              <p:cNvSpPr/>
              <p:nvPr/>
            </p:nvSpPr>
            <p:spPr>
              <a:xfrm>
                <a:off x="7908300" y="4032725"/>
                <a:ext cx="55200" cy="55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81" name="Google Shape;1181;p66"/>
          <p:cNvGrpSpPr/>
          <p:nvPr/>
        </p:nvGrpSpPr>
        <p:grpSpPr>
          <a:xfrm>
            <a:off x="7962373" y="2173402"/>
            <a:ext cx="896702" cy="946111"/>
            <a:chOff x="611807" y="3895284"/>
            <a:chExt cx="896702" cy="896702"/>
          </a:xfrm>
        </p:grpSpPr>
        <p:grpSp>
          <p:nvGrpSpPr>
            <p:cNvPr id="1182" name="Google Shape;1182;p66"/>
            <p:cNvGrpSpPr/>
            <p:nvPr/>
          </p:nvGrpSpPr>
          <p:grpSpPr>
            <a:xfrm>
              <a:off x="611807" y="3895284"/>
              <a:ext cx="896702" cy="896702"/>
              <a:chOff x="2589036" y="988300"/>
              <a:chExt cx="1101600" cy="1101600"/>
            </a:xfrm>
          </p:grpSpPr>
          <p:sp>
            <p:nvSpPr>
              <p:cNvPr id="1183" name="Google Shape;1183;p66"/>
              <p:cNvSpPr/>
              <p:nvPr/>
            </p:nvSpPr>
            <p:spPr>
              <a:xfrm>
                <a:off x="2589036" y="988300"/>
                <a:ext cx="1101600" cy="1101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66"/>
              <p:cNvSpPr/>
              <p:nvPr/>
            </p:nvSpPr>
            <p:spPr>
              <a:xfrm>
                <a:off x="2793800" y="1195675"/>
                <a:ext cx="798000" cy="798000"/>
              </a:xfrm>
              <a:prstGeom prst="rect">
                <a:avLst/>
              </a:prstGeom>
              <a:solidFill>
                <a:srgbClr val="E5DB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66"/>
              <p:cNvSpPr/>
              <p:nvPr/>
            </p:nvSpPr>
            <p:spPr>
              <a:xfrm>
                <a:off x="2694950" y="1103875"/>
                <a:ext cx="798000" cy="7980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6" name="Google Shape;1186;p66"/>
            <p:cNvSpPr/>
            <p:nvPr/>
          </p:nvSpPr>
          <p:spPr>
            <a:xfrm rot="-2700000">
              <a:off x="881188" y="4169033"/>
              <a:ext cx="288924" cy="288924"/>
            </a:xfrm>
            <a:prstGeom prst="plus">
              <a:avLst>
                <a:gd fmla="val 4405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生活中的開放原始碼軟體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統計軟體</a:t>
            </a:r>
            <a:r>
              <a:rPr lang="zh-TW"/>
              <a:t>軟體</a:t>
            </a:r>
            <a:endParaRPr/>
          </a:p>
        </p:txBody>
      </p:sp>
      <p:sp>
        <p:nvSpPr>
          <p:cNvPr id="1274" name="Google Shape;1274;p7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75" name="Google Shape;1275;p7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Pfaff, B., &amp; Darrington, J. (2024, March 21).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PSPP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GNU Project - Free Software Foundation.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https://www.gnu.org/software/pspp/</a:t>
            </a:r>
            <a:endParaRPr/>
          </a:p>
        </p:txBody>
      </p:sp>
      <p:pic>
        <p:nvPicPr>
          <p:cNvPr id="1276" name="Google Shape;127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750" y="1292600"/>
            <a:ext cx="5281076" cy="355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6620" y="2712375"/>
            <a:ext cx="4029775" cy="366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8400" y="984182"/>
            <a:ext cx="2187575" cy="2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6"/>
          <p:cNvSpPr txBox="1"/>
          <p:nvPr>
            <p:ph idx="1" type="body"/>
          </p:nvPr>
        </p:nvSpPr>
        <p:spPr>
          <a:xfrm>
            <a:off x="3710225" y="643600"/>
            <a:ext cx="47184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免費軟體 (Freeware)</a:t>
            </a:r>
            <a:endParaRPr b="1">
              <a:solidFill>
                <a:srgbClr val="783F04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zh-TW">
                <a:solidFill>
                  <a:srgbClr val="783F04"/>
                </a:solidFill>
                <a:latin typeface="Outfit"/>
                <a:ea typeface="Outfit"/>
                <a:cs typeface="Outfit"/>
                <a:sym typeface="Outfit"/>
              </a:rPr>
              <a:t>≠</a:t>
            </a:r>
            <a:endParaRPr/>
          </a:p>
        </p:txBody>
      </p:sp>
      <p:sp>
        <p:nvSpPr>
          <p:cNvPr id="1284" name="Google Shape;1284;p76"/>
          <p:cNvSpPr txBox="1"/>
          <p:nvPr>
            <p:ph type="title"/>
          </p:nvPr>
        </p:nvSpPr>
        <p:spPr>
          <a:xfrm>
            <a:off x="3710225" y="3117149"/>
            <a:ext cx="4718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開放原始碼軟體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/>
              <a:t>(Open Source Software)</a:t>
            </a:r>
            <a:endParaRPr sz="3600"/>
          </a:p>
        </p:txBody>
      </p:sp>
      <p:sp>
        <p:nvSpPr>
          <p:cNvPr id="1285" name="Google Shape;1285;p7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86" name="Google Shape;1286;p7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76"/>
          <p:cNvSpPr/>
          <p:nvPr/>
        </p:nvSpPr>
        <p:spPr>
          <a:xfrm>
            <a:off x="4372425" y="5250275"/>
            <a:ext cx="3084300" cy="864000"/>
          </a:xfrm>
          <a:prstGeom prst="wedgeRoundRectCallout">
            <a:avLst>
              <a:gd fmla="val -11177" name="adj1"/>
              <a:gd fmla="val -9490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必須要有開放原始碼</a:t>
            </a:r>
            <a:r>
              <a:rPr lang="zh-TW" sz="2400">
                <a:highlight>
                  <a:srgbClr val="FFFF00"/>
                </a:highlight>
              </a:rPr>
              <a:t>授權條款</a:t>
            </a:r>
            <a:endParaRPr sz="2400">
              <a:highlight>
                <a:srgbClr val="FFFF00"/>
              </a:highlight>
            </a:endParaRPr>
          </a:p>
        </p:txBody>
      </p:sp>
      <p:pic>
        <p:nvPicPr>
          <p:cNvPr id="1288" name="Google Shape;128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4350" y="1617425"/>
            <a:ext cx="2866101" cy="34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76"/>
          <p:cNvSpPr txBox="1"/>
          <p:nvPr/>
        </p:nvSpPr>
        <p:spPr>
          <a:xfrm rot="-360963">
            <a:off x="495097" y="1071826"/>
            <a:ext cx="3958702" cy="40060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這麼棒的軟體，竟然不用錢嗎？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7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7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License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授權條款 = 軟體許可協議</a:t>
            </a:r>
            <a:endParaRPr/>
          </a:p>
        </p:txBody>
      </p:sp>
      <p:sp>
        <p:nvSpPr>
          <p:cNvPr id="1296" name="Google Shape;1296;p7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97" name="Google Shape;1297;p7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550" y="1341325"/>
            <a:ext cx="6714350" cy="47586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9" name="Google Shape;129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199" y="3439025"/>
            <a:ext cx="1376275" cy="25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77"/>
          <p:cNvSpPr txBox="1"/>
          <p:nvPr/>
        </p:nvSpPr>
        <p:spPr>
          <a:xfrm rot="-900076">
            <a:off x="7542034" y="2759914"/>
            <a:ext cx="1823132" cy="4006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從來沒有</a:t>
            </a:r>
            <a:endParaRPr sz="18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   認真看過....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7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78"/>
          <p:cNvSpPr txBox="1"/>
          <p:nvPr>
            <p:ph type="title"/>
          </p:nvPr>
        </p:nvSpPr>
        <p:spPr>
          <a:xfrm>
            <a:off x="715550" y="55208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不看授權條款的結果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1800"/>
              <a:t>將字型直接取出搭載於非微軟系統之中則要授權費用</a:t>
            </a:r>
            <a:endParaRPr b="0" sz="1800"/>
          </a:p>
        </p:txBody>
      </p:sp>
      <p:sp>
        <p:nvSpPr>
          <p:cNvPr id="1307" name="Google Shape;1307;p7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08" name="Google Shape;1308;p7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威鋒數位開發股份有限公司（2018，九月10日）。華康字型授權說明。華康字型。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https://www.dynacw.com.tw/news/news_detail.aspx?s=39</a:t>
            </a:r>
            <a:endParaRPr/>
          </a:p>
        </p:txBody>
      </p:sp>
      <p:pic>
        <p:nvPicPr>
          <p:cNvPr id="1309" name="Google Shape;1309;p78"/>
          <p:cNvPicPr preferRelativeResize="0"/>
          <p:nvPr/>
        </p:nvPicPr>
        <p:blipFill rotWithShape="1">
          <a:blip r:embed="rId4">
            <a:alphaModFix/>
          </a:blip>
          <a:srcRect b="0" l="0" r="0" t="44102"/>
          <a:stretch/>
        </p:blipFill>
        <p:spPr>
          <a:xfrm>
            <a:off x="715550" y="643600"/>
            <a:ext cx="7713000" cy="4274950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9"/>
          <p:cNvSpPr txBox="1"/>
          <p:nvPr>
            <p:ph idx="1" type="body"/>
          </p:nvPr>
        </p:nvSpPr>
        <p:spPr>
          <a:xfrm>
            <a:off x="493125" y="2738288"/>
            <a:ext cx="6646200" cy="24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只要你保留此通知，你可以隨意使用這些內容。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如果有一天我們見面，</a:t>
            </a:r>
            <a:br>
              <a:rPr lang="zh-TW"/>
            </a:br>
            <a:r>
              <a:rPr lang="zh-TW"/>
              <a:t>你覺得這些內容有價值。</a:t>
            </a:r>
            <a:br>
              <a:rPr lang="zh-TW"/>
            </a:br>
            <a:r>
              <a:rPr lang="zh-TW"/>
              <a:t>你可以請我喝杯啤酒作為回報。</a:t>
            </a:r>
            <a:endParaRPr/>
          </a:p>
        </p:txBody>
      </p:sp>
      <p:sp>
        <p:nvSpPr>
          <p:cNvPr id="1315" name="Google Shape;1315;p79"/>
          <p:cNvSpPr txBox="1"/>
          <p:nvPr>
            <p:ph type="title"/>
          </p:nvPr>
        </p:nvSpPr>
        <p:spPr>
          <a:xfrm>
            <a:off x="538775" y="5566600"/>
            <a:ext cx="47973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BEER-WARE LICENSE</a:t>
            </a:r>
            <a:endParaRPr/>
          </a:p>
        </p:txBody>
      </p:sp>
      <p:sp>
        <p:nvSpPr>
          <p:cNvPr id="1316" name="Google Shape;1316;p7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7" name="Google Shape;1317;p79"/>
          <p:cNvSpPr txBox="1"/>
          <p:nvPr>
            <p:ph idx="2" type="body"/>
          </p:nvPr>
        </p:nvSpPr>
        <p:spPr>
          <a:xfrm>
            <a:off x="1883350" y="6431700"/>
            <a:ext cx="30660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Poul-Henning Kamp</a:t>
            </a:r>
            <a:endParaRPr/>
          </a:p>
        </p:txBody>
      </p:sp>
      <p:sp>
        <p:nvSpPr>
          <p:cNvPr id="1318" name="Google Shape;1318;p79"/>
          <p:cNvSpPr/>
          <p:nvPr/>
        </p:nvSpPr>
        <p:spPr>
          <a:xfrm>
            <a:off x="328750" y="415275"/>
            <a:ext cx="8486400" cy="2097600"/>
          </a:xfrm>
          <a:prstGeom prst="roundRect">
            <a:avLst>
              <a:gd fmla="val 958" name="adj"/>
            </a:avLst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/*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 * ----------------------------------------------------------------------------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 * "THE BEER-WARE LICENSE" (Revision 42):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 * &lt;phk@FreeBSD.ORG&gt; wrote this file.  As long as you retain this notice you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 * can do whatever you want with this stuff. If we meet some day, and you think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 * this stuff is worth it, you can buy me a beer in return.   Poul-Henning Kamp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 * ----------------------------------------------------------------------------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Consolas"/>
                <a:ea typeface="Consolas"/>
                <a:cs typeface="Consolas"/>
                <a:sym typeface="Consolas"/>
              </a:rPr>
              <a:t> */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19" name="Google Shape;131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152" y="3517327"/>
            <a:ext cx="4075850" cy="33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9"/>
          <p:cNvPicPr preferRelativeResize="0"/>
          <p:nvPr/>
        </p:nvPicPr>
        <p:blipFill rotWithShape="1">
          <a:blip r:embed="rId5">
            <a:alphaModFix/>
          </a:blip>
          <a:srcRect b="16219" l="0" r="0" t="0"/>
          <a:stretch/>
        </p:blipFill>
        <p:spPr>
          <a:xfrm>
            <a:off x="6611900" y="5388898"/>
            <a:ext cx="1753524" cy="14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0"/>
          <p:cNvSpPr txBox="1"/>
          <p:nvPr/>
        </p:nvSpPr>
        <p:spPr>
          <a:xfrm>
            <a:off x="312350" y="3927925"/>
            <a:ext cx="5315100" cy="22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b="1" lang="zh-TW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Apache授權條款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能夠自由使用與商業使用。</a:t>
            </a:r>
            <a:endParaRPr sz="2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Light"/>
              <a:buChar char="○"/>
            </a:pPr>
            <a:r>
              <a:rPr lang="zh-TW" sz="2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必須包含著作權聲明、Apache條款、標示修改之處。</a:t>
            </a:r>
            <a:endParaRPr sz="2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26" name="Google Shape;1326;p80"/>
          <p:cNvSpPr txBox="1"/>
          <p:nvPr>
            <p:ph idx="1" type="body"/>
          </p:nvPr>
        </p:nvSpPr>
        <p:spPr>
          <a:xfrm>
            <a:off x="2240650" y="1341325"/>
            <a:ext cx="63087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GPL授權條款 (GNU General Public License)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系列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允許修改、複製、改作、發佈。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Linux及其相關軟體主要使用的授權條款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衍生軟體也必須採用相同授權：商用需</a:t>
            </a:r>
            <a:r>
              <a:rPr lang="zh-TW"/>
              <a:t>注意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LGPL授權則允許「引用」原本的程式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開放原始碼授權條款 (1/2)</a:t>
            </a:r>
            <a:endParaRPr/>
          </a:p>
        </p:txBody>
      </p:sp>
      <p:sp>
        <p:nvSpPr>
          <p:cNvPr id="1328" name="Google Shape;1328;p8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29" name="Google Shape;132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5" y="2751200"/>
            <a:ext cx="1733000" cy="6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50" y="1596475"/>
            <a:ext cx="1801300" cy="10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925" y="4386200"/>
            <a:ext cx="2788626" cy="11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8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BSD 授權條款 (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B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erkeley 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S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oftware 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istribution lisence) &amp;</a:t>
            </a:r>
            <a:br>
              <a:rPr b="1" lang="zh-TW">
                <a:latin typeface="Lexend"/>
                <a:ea typeface="Lexend"/>
                <a:cs typeface="Lexend"/>
                <a:sym typeface="Lexend"/>
              </a:rPr>
            </a:br>
            <a:r>
              <a:rPr b="1" lang="zh-TW">
                <a:latin typeface="Lexend"/>
                <a:ea typeface="Lexend"/>
                <a:cs typeface="Lexend"/>
                <a:sym typeface="Lexend"/>
              </a:rPr>
              <a:t>MIT 授權條款 (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assachusetts 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I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nstitute of </a:t>
            </a:r>
            <a:r>
              <a:rPr b="1" lang="zh-TW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T</a:t>
            </a:r>
            <a:r>
              <a:rPr b="1" lang="zh-TW">
                <a:latin typeface="Lexend"/>
                <a:ea typeface="Lexend"/>
                <a:cs typeface="Lexend"/>
                <a:sym typeface="Lexend"/>
              </a:rPr>
              <a:t>echnology)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能夠自由地重製、散佈、修改、商業化。比起GPL更自由。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MIT還可以合併、發行。唯一限制只有需要加上著作權聲明，是目前常見開放原始碼授權條款中較為自由的一項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8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開放原始碼授權條款 (2/2)</a:t>
            </a:r>
            <a:endParaRPr/>
          </a:p>
        </p:txBody>
      </p:sp>
      <p:sp>
        <p:nvSpPr>
          <p:cNvPr id="1339" name="Google Shape;1339;p8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40" name="Google Shape;134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850" y="4379948"/>
            <a:ext cx="2614374" cy="12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8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2" name="Google Shape;134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146" y="4379925"/>
            <a:ext cx="2352408" cy="12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8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8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開放原始碼軟體的授權條款</a:t>
            </a:r>
            <a:endParaRPr/>
          </a:p>
        </p:txBody>
      </p:sp>
      <p:sp>
        <p:nvSpPr>
          <p:cNvPr id="1349" name="Google Shape;1349;p8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50" name="Google Shape;1350;p8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1" name="Google Shape;13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75" y="3606107"/>
            <a:ext cx="2187575" cy="249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000" y="1327688"/>
            <a:ext cx="1989225" cy="19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82"/>
          <p:cNvSpPr/>
          <p:nvPr/>
        </p:nvSpPr>
        <p:spPr>
          <a:xfrm>
            <a:off x="4636725" y="1503200"/>
            <a:ext cx="1315500" cy="355800"/>
          </a:xfrm>
          <a:prstGeom prst="wedgeRoundRectCallout">
            <a:avLst>
              <a:gd fmla="val 70165" name="adj1"/>
              <a:gd fmla="val -8804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highlight>
                  <a:srgbClr val="FFFFFF"/>
                </a:highlight>
              </a:rPr>
              <a:t>AGPL v3</a:t>
            </a:r>
            <a:endParaRPr sz="1800"/>
          </a:p>
        </p:txBody>
      </p:sp>
      <p:pic>
        <p:nvPicPr>
          <p:cNvPr id="1354" name="Google Shape;135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7225" y="4190320"/>
            <a:ext cx="3216300" cy="181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986" y="3011050"/>
            <a:ext cx="4583264" cy="8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2"/>
          <p:cNvSpPr/>
          <p:nvPr/>
        </p:nvSpPr>
        <p:spPr>
          <a:xfrm>
            <a:off x="211550" y="4006976"/>
            <a:ext cx="3216300" cy="420600"/>
          </a:xfrm>
          <a:prstGeom prst="wedgeRoundRectCallout">
            <a:avLst>
              <a:gd fmla="val 45422" name="adj1"/>
              <a:gd fmla="val -10013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highlight>
                  <a:srgbClr val="FFFFFF"/>
                </a:highlight>
              </a:rPr>
              <a:t>Mozilla Public License v2.0 </a:t>
            </a:r>
            <a:endParaRPr sz="1800"/>
          </a:p>
        </p:txBody>
      </p:sp>
      <p:sp>
        <p:nvSpPr>
          <p:cNvPr id="1357" name="Google Shape;1357;p82"/>
          <p:cNvSpPr/>
          <p:nvPr/>
        </p:nvSpPr>
        <p:spPr>
          <a:xfrm>
            <a:off x="1218500" y="4505100"/>
            <a:ext cx="2432100" cy="420600"/>
          </a:xfrm>
          <a:prstGeom prst="wedgeRoundRectCallout">
            <a:avLst>
              <a:gd fmla="val 33502" name="adj1"/>
              <a:gd fmla="val 9342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highlight>
                  <a:srgbClr val="FFFFFF"/>
                </a:highlight>
              </a:rPr>
              <a:t>Apache License v2.0</a:t>
            </a:r>
            <a:endParaRPr sz="1800"/>
          </a:p>
        </p:txBody>
      </p:sp>
      <p:pic>
        <p:nvPicPr>
          <p:cNvPr id="1358" name="Google Shape;1358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8075" y="1263425"/>
            <a:ext cx="1463250" cy="14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82"/>
          <p:cNvSpPr/>
          <p:nvPr/>
        </p:nvSpPr>
        <p:spPr>
          <a:xfrm>
            <a:off x="2709175" y="1341325"/>
            <a:ext cx="1243200" cy="894900"/>
          </a:xfrm>
          <a:prstGeom prst="wedgeRoundRectCallout">
            <a:avLst>
              <a:gd fmla="val -78154" name="adj1"/>
              <a:gd fmla="val 1713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主要採用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BSD授權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3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83"/>
          <p:cNvSpPr txBox="1"/>
          <p:nvPr>
            <p:ph type="title"/>
          </p:nvPr>
        </p:nvSpPr>
        <p:spPr>
          <a:xfrm>
            <a:off x="715550" y="56050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誰這麼好心？</a:t>
            </a:r>
            <a:endParaRPr/>
          </a:p>
        </p:txBody>
      </p:sp>
      <p:sp>
        <p:nvSpPr>
          <p:cNvPr id="1366" name="Google Shape;1366;p8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67" name="Google Shape;1367;p8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https://pixabay.com/photos/hacker-silhouette-hack-anonymous-3342696/</a:t>
            </a:r>
            <a:r>
              <a:rPr lang="zh-TW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68" name="Google Shape;1368;p83"/>
          <p:cNvPicPr preferRelativeResize="0"/>
          <p:nvPr/>
        </p:nvPicPr>
        <p:blipFill rotWithShape="1">
          <a:blip r:embed="rId4">
            <a:alphaModFix/>
          </a:blip>
          <a:srcRect b="13652" l="0" r="0" t="15425"/>
          <a:stretch/>
        </p:blipFill>
        <p:spPr>
          <a:xfrm>
            <a:off x="0" y="409800"/>
            <a:ext cx="9144000" cy="49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開放原始碼開發者社群</a:t>
            </a:r>
            <a:endParaRPr/>
          </a:p>
        </p:txBody>
      </p:sp>
      <p:sp>
        <p:nvSpPr>
          <p:cNvPr id="1374" name="Google Shape;1374;p8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開放原始碼社群實行自治和自我組織。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大多情況下，整個社群軟體的發展方向是由社群共同決定，而非單一高層主管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開放原始碼的核心理念是解決實際需求。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開放原始碼社群相信，如果有足夠的人需要或想要某個功能，就會有人開發出來。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開發者和使用者都明白，當需求出現時，就會有人提交開發成果以供產品納入。</a:t>
            </a:r>
            <a:endParaRPr/>
          </a:p>
        </p:txBody>
      </p:sp>
      <p:sp>
        <p:nvSpPr>
          <p:cNvPr id="1375" name="Google Shape;1375;p8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76" name="Google Shape;1376;p8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Engard, N. C. (2010).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Practical open source software for libraries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Chandos Publishing.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67"/>
          <p:cNvPicPr preferRelativeResize="0"/>
          <p:nvPr/>
        </p:nvPicPr>
        <p:blipFill rotWithShape="1">
          <a:blip r:embed="rId3">
            <a:alphaModFix/>
          </a:blip>
          <a:srcRect b="65262" l="31170" r="28919" t="10745"/>
          <a:stretch/>
        </p:blipFill>
        <p:spPr>
          <a:xfrm>
            <a:off x="803400" y="1031575"/>
            <a:ext cx="27792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2" name="Google Shape;1192;p67"/>
          <p:cNvSpPr/>
          <p:nvPr/>
        </p:nvSpPr>
        <p:spPr>
          <a:xfrm>
            <a:off x="670073" y="928808"/>
            <a:ext cx="2912400" cy="28077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7"/>
          <p:cNvSpPr txBox="1"/>
          <p:nvPr/>
        </p:nvSpPr>
        <p:spPr>
          <a:xfrm>
            <a:off x="638250" y="4369350"/>
            <a:ext cx="31095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淡江</a:t>
            </a:r>
            <a:r>
              <a:rPr lang="zh-TW" sz="20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大學</a:t>
            </a:r>
            <a:endParaRPr sz="20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資訊與圖書館學系</a:t>
            </a:r>
            <a:endParaRPr sz="20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助理教授</a:t>
            </a:r>
            <a:endParaRPr sz="20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8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陳勇汀</a:t>
            </a:r>
            <a:endParaRPr b="1" sz="48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(</a:t>
            </a:r>
            <a:r>
              <a:rPr b="1"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布丁布丁吃布丁</a:t>
            </a:r>
            <a:r>
              <a:rPr b="1" lang="zh-TW" sz="1900">
                <a:solidFill>
                  <a:srgbClr val="32323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sz="1900">
              <a:solidFill>
                <a:srgbClr val="32323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4" name="Google Shape;1194;p67"/>
          <p:cNvSpPr txBox="1"/>
          <p:nvPr/>
        </p:nvSpPr>
        <p:spPr>
          <a:xfrm>
            <a:off x="4745350" y="3884550"/>
            <a:ext cx="38748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學歷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政治大學圖書資訊與檔案學</a:t>
            </a:r>
            <a:b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研究所博士 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政治大學圖書資訊與檔案學</a:t>
            </a:r>
            <a:b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研究所碩士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21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輔仁大學圖書資訊學系學士</a:t>
            </a:r>
            <a:r>
              <a:rPr lang="zh-TW" sz="21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1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195" name="Google Shape;1195;p67"/>
          <p:cNvCxnSpPr/>
          <p:nvPr/>
        </p:nvCxnSpPr>
        <p:spPr>
          <a:xfrm>
            <a:off x="4817416" y="4295449"/>
            <a:ext cx="6438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6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97" name="Google Shape;11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4922" y="2969247"/>
            <a:ext cx="915300" cy="915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8" name="Google Shape;1198;p67"/>
          <p:cNvSpPr txBox="1"/>
          <p:nvPr/>
        </p:nvSpPr>
        <p:spPr>
          <a:xfrm>
            <a:off x="4745350" y="928800"/>
            <a:ext cx="40653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經</a:t>
            </a:r>
            <a:r>
              <a:rPr b="1" lang="zh-TW" sz="2400">
                <a:latin typeface="Gill Sans"/>
                <a:ea typeface="Gill Sans"/>
                <a:cs typeface="Gill Sans"/>
                <a:sym typeface="Gill Sans"/>
              </a:rPr>
              <a:t>歷</a:t>
            </a:r>
            <a:endParaRPr b="1" sz="24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淡江資圖系助理教授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輔仁大學圖書資訊學系進修部講師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空中大學管理與資訊學系講師</a:t>
            </a:r>
            <a:endParaRPr sz="18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91919"/>
              </a:buClr>
              <a:buSzPts val="2100"/>
              <a:buFont typeface="Gill Sans"/>
              <a:buChar char="•"/>
            </a:pP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BLOG</a:t>
            </a:r>
            <a:r>
              <a:rPr lang="zh-TW" sz="1800">
                <a:solidFill>
                  <a:srgbClr val="191919"/>
                </a:solidFill>
                <a:latin typeface="Gill Sans"/>
                <a:ea typeface="Gill Sans"/>
                <a:cs typeface="Gill Sans"/>
                <a:sym typeface="Gill Sans"/>
              </a:rPr>
              <a:t>「布丁布丁吃什麼？」作者</a:t>
            </a:r>
            <a:endParaRPr sz="2100">
              <a:solidFill>
                <a:srgbClr val="19191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199" name="Google Shape;1199;p67"/>
          <p:cNvCxnSpPr/>
          <p:nvPr/>
        </p:nvCxnSpPr>
        <p:spPr>
          <a:xfrm>
            <a:off x="4817416" y="1339699"/>
            <a:ext cx="643800" cy="0"/>
          </a:xfrm>
          <a:prstGeom prst="straightConnector1">
            <a:avLst/>
          </a:prstGeom>
          <a:noFill/>
          <a:ln cap="flat" cmpd="sng" w="63500">
            <a:solidFill>
              <a:srgbClr val="7BCCE5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85"/>
          <p:cNvSpPr txBox="1"/>
          <p:nvPr>
            <p:ph idx="1" type="body"/>
          </p:nvPr>
        </p:nvSpPr>
        <p:spPr>
          <a:xfrm>
            <a:off x="3645225" y="1549075"/>
            <a:ext cx="5214600" cy="24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/>
              <a:t>多少位</a:t>
            </a:r>
            <a:r>
              <a:rPr lang="zh-TW"/>
              <a:t>開放原始碼開發者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才能換掉</a:t>
            </a:r>
            <a:r>
              <a:rPr lang="zh-TW" u="sng"/>
              <a:t>一個燈泡</a:t>
            </a:r>
            <a:r>
              <a:rPr lang="zh-TW"/>
              <a:t>？</a:t>
            </a:r>
            <a:endParaRPr/>
          </a:p>
        </p:txBody>
      </p:sp>
      <p:sp>
        <p:nvSpPr>
          <p:cNvPr id="1382" name="Google Shape;1382;p85"/>
          <p:cNvSpPr txBox="1"/>
          <p:nvPr>
            <p:ph type="title"/>
          </p:nvPr>
        </p:nvSpPr>
        <p:spPr>
          <a:xfrm>
            <a:off x="3645225" y="4022625"/>
            <a:ext cx="5214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/>
              <a:t>Ans: </a:t>
            </a:r>
            <a:r>
              <a:rPr lang="zh-TW"/>
              <a:t>17</a:t>
            </a:r>
            <a:r>
              <a:rPr lang="zh-TW" sz="3800"/>
              <a:t>位</a:t>
            </a:r>
            <a:endParaRPr sz="3800"/>
          </a:p>
        </p:txBody>
      </p:sp>
      <p:sp>
        <p:nvSpPr>
          <p:cNvPr id="1383" name="Google Shape;1383;p8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84" name="Google Shape;138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75" y="1290638"/>
            <a:ext cx="2857500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8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Wayner, P. (2000).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for All: How Linux and the Free Software Movement Undercut the High-tech Titans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b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Harper Business.</a:t>
            </a:r>
            <a:endParaRPr/>
          </a:p>
        </p:txBody>
      </p:sp>
      <p:pic>
        <p:nvPicPr>
          <p:cNvPr id="1386" name="Google Shape;138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9987">
            <a:off x="5280788" y="739856"/>
            <a:ext cx="1456852" cy="1456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6"/>
          <p:cNvSpPr txBox="1"/>
          <p:nvPr>
            <p:ph idx="1" type="body"/>
          </p:nvPr>
        </p:nvSpPr>
        <p:spPr>
          <a:xfrm>
            <a:off x="715550" y="689725"/>
            <a:ext cx="5214600" cy="1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zh-TW">
                <a:solidFill>
                  <a:srgbClr val="783F04"/>
                </a:solidFill>
                <a:latin typeface="Lexend"/>
                <a:ea typeface="Lexend"/>
                <a:cs typeface="Lexend"/>
                <a:sym typeface="Lexend"/>
              </a:rPr>
              <a:t>17</a:t>
            </a:r>
            <a:r>
              <a:rPr b="1" lang="zh-TW">
                <a:solidFill>
                  <a:srgbClr val="783F04"/>
                </a:solidFill>
                <a:latin typeface="Lexend"/>
                <a:ea typeface="Lexend"/>
                <a:cs typeface="Lexend"/>
                <a:sym typeface="Lexend"/>
              </a:rPr>
              <a:t>位</a:t>
            </a:r>
            <a:r>
              <a:rPr b="1" lang="zh-TW">
                <a:solidFill>
                  <a:srgbClr val="783F04"/>
                </a:solidFill>
                <a:latin typeface="Lexend"/>
                <a:ea typeface="Lexend"/>
                <a:cs typeface="Lexend"/>
                <a:sym typeface="Lexend"/>
              </a:rPr>
              <a:t>換燈泡的</a:t>
            </a:r>
            <a:br>
              <a:rPr b="1" lang="zh-TW">
                <a:solidFill>
                  <a:srgbClr val="783F04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b="1" lang="zh-TW">
                <a:solidFill>
                  <a:srgbClr val="783F04"/>
                </a:solidFill>
                <a:latin typeface="Lexend"/>
                <a:ea typeface="Lexend"/>
                <a:cs typeface="Lexend"/>
                <a:sym typeface="Lexend"/>
              </a:rPr>
              <a:t>開放原始碼</a:t>
            </a:r>
            <a:r>
              <a:rPr b="1" lang="zh-TW">
                <a:solidFill>
                  <a:srgbClr val="783F04"/>
                </a:solidFill>
                <a:latin typeface="Lexend"/>
                <a:ea typeface="Lexend"/>
                <a:cs typeface="Lexend"/>
                <a:sym typeface="Lexend"/>
              </a:rPr>
              <a:t>開發者中...</a:t>
            </a:r>
            <a:endParaRPr b="1">
              <a:solidFill>
                <a:srgbClr val="783F0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2" name="Google Shape;1392;p86"/>
          <p:cNvSpPr txBox="1"/>
          <p:nvPr>
            <p:ph type="title"/>
          </p:nvPr>
        </p:nvSpPr>
        <p:spPr>
          <a:xfrm>
            <a:off x="715550" y="2328375"/>
            <a:ext cx="5214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0" lang="zh-TW" sz="2200">
                <a:solidFill>
                  <a:schemeClr val="dk1"/>
                </a:solidFill>
              </a:rPr>
              <a:t>17位在吵授權方式</a:t>
            </a:r>
            <a:endParaRPr b="0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0" lang="zh-TW" sz="2200">
                <a:solidFill>
                  <a:schemeClr val="dk1"/>
                </a:solidFill>
              </a:rPr>
              <a:t>17位在吵燈泡架構的問題</a:t>
            </a:r>
            <a:endParaRPr b="0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0" lang="zh-TW" sz="2200">
                <a:solidFill>
                  <a:schemeClr val="dk1"/>
                </a:solidFill>
              </a:rPr>
              <a:t>17位提出全新的照明模式，試圖替換蠟燭、營火等所有照明設備</a:t>
            </a:r>
            <a:endParaRPr b="0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0" lang="zh-TW" sz="2200">
                <a:solidFill>
                  <a:schemeClr val="dk1"/>
                </a:solidFill>
              </a:rPr>
              <a:t>17位在臆測燈泡燒毀必定是商業陰謀</a:t>
            </a:r>
            <a:endParaRPr b="0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0" lang="zh-TW" sz="2200">
                <a:solidFill>
                  <a:schemeClr val="dk1"/>
                </a:solidFill>
              </a:rPr>
              <a:t>16位覺得目前的方案已經夠好了</a:t>
            </a:r>
            <a:endParaRPr b="0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b="0" lang="zh-TW" sz="2200">
                <a:solidFill>
                  <a:srgbClr val="FF0000"/>
                </a:solidFill>
              </a:rPr>
              <a:t>最終只有1位會換掉燈泡</a:t>
            </a:r>
            <a:endParaRPr b="0" sz="2200">
              <a:solidFill>
                <a:srgbClr val="FF0000"/>
              </a:solidFill>
            </a:endParaRPr>
          </a:p>
        </p:txBody>
      </p:sp>
      <p:sp>
        <p:nvSpPr>
          <p:cNvPr id="1393" name="Google Shape;1393;p8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94" name="Google Shape;1394;p8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Wayner, P. (2000).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Free for All: How Linux and the Free Software Movement Undercut the High-tech Titans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b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Harper Business.</a:t>
            </a:r>
            <a:endParaRPr/>
          </a:p>
        </p:txBody>
      </p:sp>
      <p:pic>
        <p:nvPicPr>
          <p:cNvPr id="1395" name="Google Shape;13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0200" y="1290638"/>
            <a:ext cx="2857500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8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01" name="Google Shape;1401;p87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七嘴八舌</a:t>
            </a:r>
            <a:r>
              <a:rPr lang="zh-TW"/>
              <a:t>的市集</a:t>
            </a:r>
            <a:endParaRPr/>
          </a:p>
        </p:txBody>
      </p:sp>
      <p:sp>
        <p:nvSpPr>
          <p:cNvPr id="1402" name="Google Shape;1402;p87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少數人精心打磨的</a:t>
            </a:r>
            <a:r>
              <a:rPr lang="zh-TW"/>
              <a:t>教堂</a:t>
            </a:r>
            <a:endParaRPr/>
          </a:p>
        </p:txBody>
      </p:sp>
      <p:sp>
        <p:nvSpPr>
          <p:cNvPr id="1403" name="Google Shape;1403;p87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87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8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怎麽開發系統</a:t>
            </a:r>
            <a:r>
              <a:rPr lang="zh-TW"/>
              <a:t>？</a:t>
            </a:r>
            <a:endParaRPr/>
          </a:p>
        </p:txBody>
      </p:sp>
      <p:sp>
        <p:nvSpPr>
          <p:cNvPr id="1406" name="Google Shape;1406;p87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70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Raymond, E. S. (2008).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Cathedral &amp; the Bazaar: Musings on Linux and Open Source by an Accidental Revolutionary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O’Reilly Media, Inc.</a:t>
            </a:r>
            <a:endParaRPr/>
          </a:p>
        </p:txBody>
      </p:sp>
      <p:pic>
        <p:nvPicPr>
          <p:cNvPr id="1407" name="Google Shape;1407;p87"/>
          <p:cNvPicPr preferRelativeResize="0"/>
          <p:nvPr/>
        </p:nvPicPr>
        <p:blipFill rotWithShape="1">
          <a:blip r:embed="rId3">
            <a:alphaModFix/>
          </a:blip>
          <a:srcRect b="0" l="13971" r="13971" t="0"/>
          <a:stretch/>
        </p:blipFill>
        <p:spPr>
          <a:xfrm>
            <a:off x="715500" y="2074575"/>
            <a:ext cx="3856602" cy="40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87"/>
          <p:cNvPicPr preferRelativeResize="0"/>
          <p:nvPr/>
        </p:nvPicPr>
        <p:blipFill rotWithShape="1">
          <a:blip r:embed="rId4">
            <a:alphaModFix/>
          </a:blip>
          <a:srcRect b="15521" l="0" r="0" t="15521"/>
          <a:stretch/>
        </p:blipFill>
        <p:spPr>
          <a:xfrm>
            <a:off x="4572100" y="2074575"/>
            <a:ext cx="3856500" cy="40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88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14" name="Google Shape;1414;p88"/>
          <p:cNvPicPr preferRelativeResize="0"/>
          <p:nvPr/>
        </p:nvPicPr>
        <p:blipFill rotWithShape="1">
          <a:blip r:embed="rId3">
            <a:alphaModFix amt="48000"/>
          </a:blip>
          <a:srcRect b="15521" l="0" r="0" t="15521"/>
          <a:stretch/>
        </p:blipFill>
        <p:spPr>
          <a:xfrm>
            <a:off x="4572100" y="2074575"/>
            <a:ext cx="3856500" cy="40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8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16" name="Google Shape;1416;p8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使用者為需求的社群導向</a:t>
            </a:r>
            <a:endParaRPr/>
          </a:p>
        </p:txBody>
      </p:sp>
      <p:sp>
        <p:nvSpPr>
          <p:cNvPr id="1417" name="Google Shape;1417;p88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https://pixabay.com/photos/laptops-meeting-businessmen-593296/</a:t>
            </a:r>
            <a:r>
              <a:rPr lang="zh-TW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https://www.flickr.com/photos/sanjoselibrary/5215469937</a:t>
            </a:r>
            <a:r>
              <a:rPr lang="zh-TW"/>
              <a:t> </a:t>
            </a:r>
            <a:endParaRPr/>
          </a:p>
        </p:txBody>
      </p:sp>
      <p:sp>
        <p:nvSpPr>
          <p:cNvPr id="1418" name="Google Shape;1418;p88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七嘴八舌的市集</a:t>
            </a:r>
            <a:endParaRPr/>
          </a:p>
        </p:txBody>
      </p:sp>
      <p:sp>
        <p:nvSpPr>
          <p:cNvPr id="1419" name="Google Shape;1419;p88"/>
          <p:cNvSpPr/>
          <p:nvPr/>
        </p:nvSpPr>
        <p:spPr>
          <a:xfrm>
            <a:off x="997850" y="3871151"/>
            <a:ext cx="3243600" cy="2430900"/>
          </a:xfrm>
          <a:prstGeom prst="wedgeRoundRectCallout">
            <a:avLst>
              <a:gd fmla="val 75127" name="adj1"/>
              <a:gd fmla="val -4284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20" name="Google Shape;1420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9050" y="3869325"/>
            <a:ext cx="3241200" cy="2430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421" name="Google Shape;1421;p88"/>
          <p:cNvSpPr/>
          <p:nvPr/>
        </p:nvSpPr>
        <p:spPr>
          <a:xfrm>
            <a:off x="716850" y="1373166"/>
            <a:ext cx="3243600" cy="2161500"/>
          </a:xfrm>
          <a:prstGeom prst="wedgeRoundRectCallout">
            <a:avLst>
              <a:gd fmla="val 78353" name="adj1"/>
              <a:gd fmla="val 22751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422" name="Google Shape;1422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850" y="1373150"/>
            <a:ext cx="3243600" cy="2161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89"/>
          <p:cNvSpPr/>
          <p:nvPr/>
        </p:nvSpPr>
        <p:spPr>
          <a:xfrm>
            <a:off x="2413500" y="1401825"/>
            <a:ext cx="1836900" cy="33489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8" name="Google Shape;142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88" y="1"/>
            <a:ext cx="7941426" cy="502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8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0" name="Google Shape;1430;p89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圖書館領域的</a:t>
            </a:r>
            <a:r>
              <a:rPr lang="zh-TW"/>
              <a:t>開放原始碼</a:t>
            </a:r>
            <a:r>
              <a:rPr lang="zh-TW"/>
              <a:t>軟體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36" name="Google Shape;1436;p90"/>
          <p:cNvSpPr txBox="1"/>
          <p:nvPr>
            <p:ph idx="1" type="subTitle"/>
          </p:nvPr>
        </p:nvSpPr>
        <p:spPr>
          <a:xfrm>
            <a:off x="3286550" y="1341375"/>
            <a:ext cx="2571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Practical open source software for libraries (2010)</a:t>
            </a:r>
            <a:endParaRPr/>
          </a:p>
        </p:txBody>
      </p:sp>
      <p:sp>
        <p:nvSpPr>
          <p:cNvPr id="1437" name="Google Shape;1437;p90"/>
          <p:cNvSpPr txBox="1"/>
          <p:nvPr>
            <p:ph idx="2" type="subTitle"/>
          </p:nvPr>
        </p:nvSpPr>
        <p:spPr>
          <a:xfrm>
            <a:off x="715550" y="1341375"/>
            <a:ext cx="2571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 source Web applications for libraries (2010)</a:t>
            </a:r>
            <a:endParaRPr/>
          </a:p>
        </p:txBody>
      </p:sp>
      <p:sp>
        <p:nvSpPr>
          <p:cNvPr id="1438" name="Google Shape;1438;p9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專書介紹</a:t>
            </a:r>
            <a:endParaRPr/>
          </a:p>
        </p:txBody>
      </p:sp>
      <p:sp>
        <p:nvSpPr>
          <p:cNvPr id="1439" name="Google Shape;1439;p90"/>
          <p:cNvSpPr txBox="1"/>
          <p:nvPr>
            <p:ph idx="7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90"/>
          <p:cNvSpPr txBox="1"/>
          <p:nvPr>
            <p:ph idx="5" type="subTitle"/>
          </p:nvPr>
        </p:nvSpPr>
        <p:spPr>
          <a:xfrm>
            <a:off x="5857550" y="1341375"/>
            <a:ext cx="25710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 Source Library Systems: A Guide </a:t>
            </a:r>
            <a:br>
              <a:rPr lang="zh-TW"/>
            </a:br>
            <a:r>
              <a:rPr lang="zh-TW"/>
              <a:t>(2021)</a:t>
            </a:r>
            <a:endParaRPr/>
          </a:p>
        </p:txBody>
      </p:sp>
      <p:pic>
        <p:nvPicPr>
          <p:cNvPr id="1441" name="Google Shape;144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174" y="2866901"/>
            <a:ext cx="2397766" cy="3218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2" name="Google Shape;144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50" y="2866900"/>
            <a:ext cx="2145646" cy="32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299" y="2870112"/>
            <a:ext cx="2145650" cy="321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9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49" name="Google Shape;1449;p9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9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 Library Foundation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開放圖書館基金會</a:t>
            </a:r>
            <a:endParaRPr/>
          </a:p>
        </p:txBody>
      </p:sp>
      <p:sp>
        <p:nvSpPr>
          <p:cNvPr id="1451" name="Google Shape;1451;p9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2" name="Google Shape;1452;p91"/>
          <p:cNvPicPr preferRelativeResize="0"/>
          <p:nvPr/>
        </p:nvPicPr>
        <p:blipFill rotWithShape="1">
          <a:blip r:embed="rId3">
            <a:alphaModFix/>
          </a:blip>
          <a:srcRect b="16569" l="0" r="0" t="0"/>
          <a:stretch/>
        </p:blipFill>
        <p:spPr>
          <a:xfrm>
            <a:off x="0" y="230700"/>
            <a:ext cx="9144002" cy="46589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91"/>
          <p:cNvSpPr/>
          <p:nvPr/>
        </p:nvSpPr>
        <p:spPr>
          <a:xfrm>
            <a:off x="1687150" y="4210450"/>
            <a:ext cx="5769600" cy="679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https://openlibraryfoundation.org/</a:t>
            </a:r>
            <a:r>
              <a:rPr lang="zh-TW" sz="2400"/>
              <a:t> 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9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開放圖書館基金會於2016年成立，是一個獨立的非營利組織。基金會的目的是確保開放原始碼和開放取用 (open access)專案的可用性、可及性(accessibility)和永</a:t>
            </a:r>
            <a:r>
              <a:rPr lang="zh-TW"/>
              <a:t>續</a:t>
            </a:r>
            <a:r>
              <a:rPr lang="zh-TW"/>
              <a:t>性。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基金會旨在促進圖書館員、技術人員、設計師、服務提供商和供應商之間的合作。基金會支持共享專業知識和資源，透過發展創新軟體和資源來支持圖書館。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由社群開發的軟體、並由基金會託管的專案都以常見的開放原始碼授權條款發佈，可供個人、機構或商業免費使用，並歡迎有興趣各方參與合作。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基金會提供的基礎設施是整個社群成果的「避風港」，以確保整個圖書館社群都能以此獲益。</a:t>
            </a:r>
            <a:endParaRPr/>
          </a:p>
        </p:txBody>
      </p:sp>
      <p:sp>
        <p:nvSpPr>
          <p:cNvPr id="1459" name="Google Shape;1459;p92"/>
          <p:cNvSpPr txBox="1"/>
          <p:nvPr>
            <p:ph type="title"/>
          </p:nvPr>
        </p:nvSpPr>
        <p:spPr>
          <a:xfrm>
            <a:off x="1417750" y="143600"/>
            <a:ext cx="68934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關於Open Library Foundation (OLF)</a:t>
            </a:r>
            <a:endParaRPr/>
          </a:p>
        </p:txBody>
      </p:sp>
      <p:sp>
        <p:nvSpPr>
          <p:cNvPr id="1460" name="Google Shape;1460;p9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61" name="Google Shape;1461;p9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Library Foundation. (2024).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Library Foundation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Open Library Foundation.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https://openlibraryfoundation.org/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9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67" name="Google Shape;1467;p9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8" name="Google Shape;146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97" y="0"/>
            <a:ext cx="811847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9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9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The Advanced Research Consortium (ARC)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數位人文典藏與研究</a:t>
            </a:r>
            <a:endParaRPr/>
          </a:p>
        </p:txBody>
      </p:sp>
      <p:sp>
        <p:nvSpPr>
          <p:cNvPr id="1475" name="Google Shape;1475;p9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76" name="Google Shape;1476;p9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https://nines.org/</a:t>
            </a:r>
            <a:r>
              <a:rPr lang="zh-TW"/>
              <a:t> </a:t>
            </a:r>
            <a:endParaRPr/>
          </a:p>
        </p:txBody>
      </p:sp>
      <p:pic>
        <p:nvPicPr>
          <p:cNvPr id="1477" name="Google Shape;147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2105"/>
            <a:ext cx="9144000" cy="4480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8"/>
          <p:cNvSpPr txBox="1"/>
          <p:nvPr>
            <p:ph type="title"/>
          </p:nvPr>
        </p:nvSpPr>
        <p:spPr>
          <a:xfrm>
            <a:off x="1271450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8"/>
          <p:cNvSpPr txBox="1"/>
          <p:nvPr>
            <p:ph idx="1" type="body"/>
          </p:nvPr>
        </p:nvSpPr>
        <p:spPr>
          <a:xfrm>
            <a:off x="1271400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6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07" name="Google Shape;1207;p68"/>
          <p:cNvSpPr txBox="1"/>
          <p:nvPr>
            <p:ph idx="2" type="body"/>
          </p:nvPr>
        </p:nvSpPr>
        <p:spPr>
          <a:xfrm>
            <a:off x="2630200" y="6431700"/>
            <a:ext cx="5242500" cy="2595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8" name="Google Shape;120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" y="414859"/>
            <a:ext cx="9144001" cy="578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9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ARC是許多虛擬研究環境(virtual research environments, VREs)的中心組織小組。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ARC的目的是建構一個社會人文的基礎設施，提供數位與傳統的人文學者共同相處。ARC提供了數位化專案的同儕評閱、聚合並搜尋相關資訊，以及提供各種社群參與的形式。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Collex是由ARC開發的軟體框架，用於提供數位學術資源的聚合、探索和共享。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它可以作為數位典藏的平臺，提供使用者搜尋、瀏覽以及策展。甚至還能讓研究者添增標註、標籤與連結。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採用Apache授權條款v2。</a:t>
            </a:r>
            <a:endParaRPr/>
          </a:p>
        </p:txBody>
      </p:sp>
      <p:sp>
        <p:nvSpPr>
          <p:cNvPr id="1483" name="Google Shape;1483;p9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ARC &amp; Collex</a:t>
            </a:r>
            <a:endParaRPr/>
          </a:p>
        </p:txBody>
      </p:sp>
      <p:sp>
        <p:nvSpPr>
          <p:cNvPr id="1484" name="Google Shape;1484;p9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85" name="Google Shape;1485;p9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https://arc.dh.tamu.edu/software/collex/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9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9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Advanced Research Consortium (ARC)</a:t>
            </a:r>
            <a:endParaRPr/>
          </a:p>
        </p:txBody>
      </p:sp>
      <p:sp>
        <p:nvSpPr>
          <p:cNvPr id="1492" name="Google Shape;1492;p9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493" name="Google Shape;1493;p9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https://www.youtube.com/watch?v=H3nCqdPyFYE</a:t>
            </a:r>
            <a:r>
              <a:rPr lang="zh-TW"/>
              <a:t> </a:t>
            </a:r>
            <a:endParaRPr/>
          </a:p>
        </p:txBody>
      </p:sp>
      <p:pic>
        <p:nvPicPr>
          <p:cNvPr id="1494" name="Google Shape;1494;p96"/>
          <p:cNvPicPr preferRelativeResize="0"/>
          <p:nvPr/>
        </p:nvPicPr>
        <p:blipFill rotWithShape="1">
          <a:blip r:embed="rId4">
            <a:alphaModFix/>
          </a:blip>
          <a:srcRect b="0" l="0" r="25423" t="0"/>
          <a:stretch/>
        </p:blipFill>
        <p:spPr>
          <a:xfrm>
            <a:off x="715550" y="1490200"/>
            <a:ext cx="7712999" cy="353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96"/>
          <p:cNvPicPr preferRelativeResize="0"/>
          <p:nvPr/>
        </p:nvPicPr>
        <p:blipFill rotWithShape="1">
          <a:blip r:embed="rId4">
            <a:alphaModFix/>
          </a:blip>
          <a:srcRect b="66011" l="74728" r="0" t="0"/>
          <a:stretch/>
        </p:blipFill>
        <p:spPr>
          <a:xfrm>
            <a:off x="3102357" y="5020759"/>
            <a:ext cx="2613708" cy="1199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9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9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G</a:t>
            </a:r>
            <a:r>
              <a:rPr lang="zh-TW"/>
              <a:t>lobal </a:t>
            </a:r>
            <a:r>
              <a:rPr lang="zh-TW">
                <a:solidFill>
                  <a:srgbClr val="FF0000"/>
                </a:solidFill>
              </a:rPr>
              <a:t>O</a:t>
            </a:r>
            <a:r>
              <a:rPr lang="zh-TW"/>
              <a:t>pen </a:t>
            </a:r>
            <a:r>
              <a:rPr lang="zh-TW">
                <a:solidFill>
                  <a:srgbClr val="FF0000"/>
                </a:solidFill>
              </a:rPr>
              <a:t>K</a:t>
            </a:r>
            <a:r>
              <a:rPr lang="zh-TW"/>
              <a:t>nowledge</a:t>
            </a:r>
            <a:r>
              <a:rPr lang="zh-TW">
                <a:solidFill>
                  <a:srgbClr val="FF0000"/>
                </a:solidFill>
              </a:rPr>
              <a:t>b</a:t>
            </a:r>
            <a:r>
              <a:rPr lang="zh-TW"/>
              <a:t>ase (GOKb)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電子資源後設資料共享系統</a:t>
            </a:r>
            <a:endParaRPr/>
          </a:p>
        </p:txBody>
      </p:sp>
      <p:sp>
        <p:nvSpPr>
          <p:cNvPr id="1502" name="Google Shape;1502;p9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03" name="Google Shape;1503;p9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4" name="Google Shape;1504;p97"/>
          <p:cNvPicPr preferRelativeResize="0"/>
          <p:nvPr/>
        </p:nvPicPr>
        <p:blipFill rotWithShape="1">
          <a:blip r:embed="rId3">
            <a:alphaModFix/>
          </a:blip>
          <a:srcRect b="5204" l="0" r="0" t="0"/>
          <a:stretch/>
        </p:blipFill>
        <p:spPr>
          <a:xfrm>
            <a:off x="50" y="271674"/>
            <a:ext cx="9144000" cy="47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9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GOKb</a:t>
            </a:r>
            <a:r>
              <a:rPr lang="zh-TW"/>
              <a:t>是一個電子資源管理的開放資料平臺，主要是為了圖書館和學術機構提供服務。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GOKb包含了電子資源在供應鏈中的關鍵出版品資訊，並追溯可能會隨著時間改變的資訊(題名、出版者、套件)，可供出版者到圖書館的整條供應鏈使用並受益。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GOKb也可作為學術社群傳播的基礎設施，特別是對開放取用議題(Open Access, OA)。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GOKb的貢獻者</a:t>
            </a:r>
            <a:r>
              <a:rPr lang="zh-TW"/>
              <a:t>來</a:t>
            </a:r>
            <a:r>
              <a:rPr lang="zh-TW"/>
              <a:t>自美國和歐洲的圖書館員，並由位於德國圖書館網絡總部的專案人員技術改進和維護。GOKb採用CC0 1.0公共領域授權條款。</a:t>
            </a:r>
            <a:endParaRPr/>
          </a:p>
        </p:txBody>
      </p:sp>
      <p:sp>
        <p:nvSpPr>
          <p:cNvPr id="1510" name="Google Shape;1510;p9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GOKb</a:t>
            </a:r>
            <a:endParaRPr/>
          </a:p>
        </p:txBody>
      </p:sp>
      <p:sp>
        <p:nvSpPr>
          <p:cNvPr id="1511" name="Google Shape;1511;p9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12" name="Google Shape;1512;p9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9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9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GOKb interfaces </a:t>
            </a:r>
            <a:endParaRPr/>
          </a:p>
        </p:txBody>
      </p:sp>
      <p:sp>
        <p:nvSpPr>
          <p:cNvPr id="1519" name="Google Shape;1519;p9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20" name="Google Shape;1520;p9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7500" lnSpcReduction="10000"/>
          </a:bodyPr>
          <a:lstStyle/>
          <a:p>
            <a:pPr indent="0" lvl="0" marL="0" rtl="0" algn="l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Antelman, K., &amp; Wilson, K. (2015). The Global Open Knowledgebase (GOKb): Open linked data supporting electronic resources management and scholarly communication.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Insights the UKSG Journal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42–50.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https://doi.org/10.1629/uksg.217</a:t>
            </a:r>
            <a:endParaRPr/>
          </a:p>
        </p:txBody>
      </p:sp>
      <p:pic>
        <p:nvPicPr>
          <p:cNvPr id="1521" name="Google Shape;152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750" y="1378625"/>
            <a:ext cx="5676502" cy="47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00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00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VuFind</a:t>
            </a:r>
            <a:endParaRPr/>
          </a:p>
        </p:txBody>
      </p:sp>
      <p:sp>
        <p:nvSpPr>
          <p:cNvPr id="1528" name="Google Shape;1528;p10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29" name="Google Shape;1529;p10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0" name="Google Shape;1530;p100"/>
          <p:cNvPicPr preferRelativeResize="0"/>
          <p:nvPr/>
        </p:nvPicPr>
        <p:blipFill rotWithShape="1">
          <a:blip r:embed="rId3">
            <a:alphaModFix/>
          </a:blip>
          <a:srcRect b="14449" l="0" r="0" t="0"/>
          <a:stretch/>
        </p:blipFill>
        <p:spPr>
          <a:xfrm>
            <a:off x="50" y="295325"/>
            <a:ext cx="9144001" cy="51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0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VuFind是一個圖書館為了圖書館設計的資源探索系統。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VuFind的目的是讓使用者能在一致且友善的介面中，瀏覽圖書館的所有資源。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資源內容包括了館藏目錄紀錄、機構典藏內容、開放取用期刊文章、數位圖書館典藏品、網站、館際互借的館藏、供應商支援的授權內容、甚至是自訂後設資料並新增客製化館藏。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VuFind是由美國Villanova大學法爾維紀念圖書館開發與維護，採用GNU v2授權。</a:t>
            </a:r>
            <a:endParaRPr/>
          </a:p>
        </p:txBody>
      </p:sp>
      <p:sp>
        <p:nvSpPr>
          <p:cNvPr id="1536" name="Google Shape;1536;p10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VuFind</a:t>
            </a:r>
            <a:endParaRPr/>
          </a:p>
        </p:txBody>
      </p:sp>
      <p:sp>
        <p:nvSpPr>
          <p:cNvPr id="1537" name="Google Shape;1537;p10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38" name="Google Shape;1538;p10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0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VuFind與</a:t>
            </a:r>
            <a:r>
              <a:rPr lang="zh-TW"/>
              <a:t>系統整合</a:t>
            </a:r>
            <a:endParaRPr/>
          </a:p>
        </p:txBody>
      </p:sp>
      <p:sp>
        <p:nvSpPr>
          <p:cNvPr id="1544" name="Google Shape;1544;p10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545" name="Google Shape;1545;p10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6" name="Google Shape;1546;p102"/>
          <p:cNvCxnSpPr/>
          <p:nvPr/>
        </p:nvCxnSpPr>
        <p:spPr>
          <a:xfrm>
            <a:off x="592667" y="3691467"/>
            <a:ext cx="7255800" cy="0"/>
          </a:xfrm>
          <a:prstGeom prst="straightConnector1">
            <a:avLst/>
          </a:prstGeom>
          <a:solidFill>
            <a:srgbClr val="DE8848"/>
          </a:solidFill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7" name="Google Shape;1547;p102"/>
          <p:cNvCxnSpPr/>
          <p:nvPr/>
        </p:nvCxnSpPr>
        <p:spPr>
          <a:xfrm>
            <a:off x="4072467" y="3578332"/>
            <a:ext cx="0" cy="3134100"/>
          </a:xfrm>
          <a:prstGeom prst="straightConnector1">
            <a:avLst/>
          </a:prstGeom>
          <a:solidFill>
            <a:srgbClr val="DE8848"/>
          </a:solidFill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48" name="Google Shape;1548;p102"/>
          <p:cNvSpPr txBox="1"/>
          <p:nvPr/>
        </p:nvSpPr>
        <p:spPr>
          <a:xfrm>
            <a:off x="2411760" y="1052736"/>
            <a:ext cx="3647100" cy="461700"/>
          </a:xfrm>
          <a:prstGeom prst="rect">
            <a:avLst/>
          </a:prstGeom>
          <a:solidFill>
            <a:srgbClr val="002A5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圖書館自動化系統(OPAC)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9" name="Google Shape;1549;p102"/>
          <p:cNvGrpSpPr/>
          <p:nvPr/>
        </p:nvGrpSpPr>
        <p:grpSpPr>
          <a:xfrm>
            <a:off x="3342297" y="3536327"/>
            <a:ext cx="1460126" cy="1766747"/>
            <a:chOff x="3361267" y="1778885"/>
            <a:chExt cx="1608600" cy="1946400"/>
          </a:xfrm>
        </p:grpSpPr>
        <p:sp>
          <p:nvSpPr>
            <p:cNvPr id="1550" name="Google Shape;1550;p102"/>
            <p:cNvSpPr/>
            <p:nvPr/>
          </p:nvSpPr>
          <p:spPr>
            <a:xfrm>
              <a:off x="3361267" y="1778885"/>
              <a:ext cx="1608600" cy="1946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85BA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1" name="Google Shape;1551;p102"/>
            <p:cNvGrpSpPr/>
            <p:nvPr/>
          </p:nvGrpSpPr>
          <p:grpSpPr>
            <a:xfrm>
              <a:off x="3516312" y="1913247"/>
              <a:ext cx="1298700" cy="1632346"/>
              <a:chOff x="3482975" y="2067178"/>
              <a:chExt cx="1298700" cy="1632346"/>
            </a:xfrm>
          </p:grpSpPr>
          <p:pic>
            <p:nvPicPr>
              <p:cNvPr id="1552" name="Google Shape;1552;p102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96" r="16427" t="69165"/>
              <a:stretch/>
            </p:blipFill>
            <p:spPr>
              <a:xfrm>
                <a:off x="3482975" y="3133724"/>
                <a:ext cx="1298700" cy="565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3" name="Google Shape;1553;p102"/>
              <p:cNvPicPr preferRelativeResize="0"/>
              <p:nvPr/>
            </p:nvPicPr>
            <p:blipFill rotWithShape="1">
              <a:blip r:embed="rId4">
                <a:alphaModFix/>
              </a:blip>
              <a:srcRect b="758" l="0" r="0" t="768"/>
              <a:stretch/>
            </p:blipFill>
            <p:spPr>
              <a:xfrm>
                <a:off x="3670833" y="2067178"/>
                <a:ext cx="923100" cy="985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554" name="Google Shape;1554;p102"/>
          <p:cNvSpPr txBox="1"/>
          <p:nvPr/>
        </p:nvSpPr>
        <p:spPr>
          <a:xfrm>
            <a:off x="344679" y="3819521"/>
            <a:ext cx="29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Search/Retrieval via URL</a:t>
            </a:r>
            <a:endParaRPr b="0" i="0" sz="18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5" name="Google Shape;1555;p102"/>
          <p:cNvGrpSpPr/>
          <p:nvPr/>
        </p:nvGrpSpPr>
        <p:grpSpPr>
          <a:xfrm>
            <a:off x="349365" y="1564874"/>
            <a:ext cx="1158600" cy="1081800"/>
            <a:chOff x="475980" y="1813561"/>
            <a:chExt cx="1158600" cy="1081800"/>
          </a:xfrm>
        </p:grpSpPr>
        <p:sp>
          <p:nvSpPr>
            <p:cNvPr id="1556" name="Google Shape;1556;p102"/>
            <p:cNvSpPr/>
            <p:nvPr/>
          </p:nvSpPr>
          <p:spPr>
            <a:xfrm>
              <a:off x="475980" y="1813561"/>
              <a:ext cx="1158600" cy="1081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57" name="Google Shape;1557;p102"/>
            <p:cNvPicPr preferRelativeResize="0"/>
            <p:nvPr/>
          </p:nvPicPr>
          <p:blipFill rotWithShape="1">
            <a:blip r:embed="rId5">
              <a:alphaModFix/>
            </a:blip>
            <a:srcRect b="32336" l="0" r="24265" t="934"/>
            <a:stretch/>
          </p:blipFill>
          <p:spPr>
            <a:xfrm>
              <a:off x="513840" y="1966587"/>
              <a:ext cx="1078200" cy="3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exlibrisgroup.com/files/LOGOS/logo_Voyager.jpg" id="1558" name="Google Shape;1558;p102"/>
            <p:cNvPicPr preferRelativeResize="0"/>
            <p:nvPr/>
          </p:nvPicPr>
          <p:blipFill rotWithShape="1">
            <a:blip r:embed="rId6">
              <a:alphaModFix/>
            </a:blip>
            <a:srcRect b="0" l="44765" r="18924" t="26481"/>
            <a:stretch/>
          </p:blipFill>
          <p:spPr>
            <a:xfrm>
              <a:off x="527346" y="2427131"/>
              <a:ext cx="1056000" cy="365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9" name="Google Shape;1559;p102"/>
          <p:cNvGrpSpPr/>
          <p:nvPr/>
        </p:nvGrpSpPr>
        <p:grpSpPr>
          <a:xfrm>
            <a:off x="4661753" y="1546995"/>
            <a:ext cx="1170961" cy="1081625"/>
            <a:chOff x="6659403" y="2531022"/>
            <a:chExt cx="1415058" cy="1307100"/>
          </a:xfrm>
        </p:grpSpPr>
        <p:sp>
          <p:nvSpPr>
            <p:cNvPr id="1560" name="Google Shape;1560;p102"/>
            <p:cNvSpPr/>
            <p:nvPr/>
          </p:nvSpPr>
          <p:spPr>
            <a:xfrm>
              <a:off x="6667013" y="2531022"/>
              <a:ext cx="1400400" cy="1307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61" name="Google Shape;1561;p102"/>
            <p:cNvGrpSpPr/>
            <p:nvPr/>
          </p:nvGrpSpPr>
          <p:grpSpPr>
            <a:xfrm>
              <a:off x="6659403" y="2552582"/>
              <a:ext cx="1415058" cy="1263850"/>
              <a:chOff x="6646051" y="2955202"/>
              <a:chExt cx="1140900" cy="1018987"/>
            </a:xfrm>
          </p:grpSpPr>
          <p:pic>
            <p:nvPicPr>
              <p:cNvPr descr="http://www.thedigitalshift.com/wp-content/uploads/2013/01/130114_SirsiDynix.jpg" id="1562" name="Google Shape;1562;p102"/>
              <p:cNvPicPr preferRelativeResize="0"/>
              <p:nvPr/>
            </p:nvPicPr>
            <p:blipFill rotWithShape="1">
              <a:blip r:embed="rId7">
                <a:alphaModFix/>
              </a:blip>
              <a:srcRect b="36053" l="22101" r="23952" t="8877"/>
              <a:stretch/>
            </p:blipFill>
            <p:spPr>
              <a:xfrm>
                <a:off x="6908800" y="2955202"/>
                <a:ext cx="615600" cy="628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63" name="Google Shape;1563;p102"/>
              <p:cNvSpPr txBox="1"/>
              <p:nvPr/>
            </p:nvSpPr>
            <p:spPr>
              <a:xfrm>
                <a:off x="6662957" y="3697289"/>
                <a:ext cx="10869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zh-TW" sz="1800" u="none" cap="none" strike="noStrike">
                    <a:solidFill>
                      <a:srgbClr val="FFFFFF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Horizon</a:t>
                </a:r>
                <a:endParaRPr b="1" i="0" sz="1800" u="none" cap="none" strike="noStrike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  <p:pic>
            <p:nvPicPr>
              <p:cNvPr id="1564" name="Google Shape;1564;p102"/>
              <p:cNvPicPr preferRelativeResize="0"/>
              <p:nvPr/>
            </p:nvPicPr>
            <p:blipFill rotWithShape="1">
              <a:blip r:embed="rId8">
                <a:alphaModFix/>
              </a:blip>
              <a:srcRect b="612" l="0" r="0" t="602"/>
              <a:stretch/>
            </p:blipFill>
            <p:spPr>
              <a:xfrm>
                <a:off x="6646051" y="3526367"/>
                <a:ext cx="1140900" cy="26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65" name="Google Shape;1565;p102"/>
          <p:cNvGrpSpPr/>
          <p:nvPr/>
        </p:nvGrpSpPr>
        <p:grpSpPr>
          <a:xfrm>
            <a:off x="5531155" y="2496612"/>
            <a:ext cx="1158831" cy="1081625"/>
            <a:chOff x="9163050" y="2567605"/>
            <a:chExt cx="1400400" cy="1307100"/>
          </a:xfrm>
        </p:grpSpPr>
        <p:sp>
          <p:nvSpPr>
            <p:cNvPr id="1566" name="Google Shape;1566;p102"/>
            <p:cNvSpPr/>
            <p:nvPr/>
          </p:nvSpPr>
          <p:spPr>
            <a:xfrm>
              <a:off x="9163050" y="2567605"/>
              <a:ext cx="1400400" cy="1307100"/>
            </a:xfrm>
            <a:prstGeom prst="roundRect">
              <a:avLst>
                <a:gd fmla="val 16667" name="adj"/>
              </a:avLst>
            </a:prstGeom>
            <a:solidFill>
              <a:srgbClr val="231F20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naseej.com/getattachment/f532ce71-410d-46cc-b1b5-9a5d5b1b6221/240-Library-Consortium-in-Tasmania-Goes-Live-with.aspx" id="1567" name="Google Shape;1567;p1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199256" y="2922737"/>
              <a:ext cx="1323600" cy="655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8" name="Google Shape;1568;p102"/>
          <p:cNvGrpSpPr/>
          <p:nvPr/>
        </p:nvGrpSpPr>
        <p:grpSpPr>
          <a:xfrm>
            <a:off x="6910206" y="1907089"/>
            <a:ext cx="1158831" cy="1081625"/>
            <a:chOff x="9023367" y="1188417"/>
            <a:chExt cx="1400400" cy="1307100"/>
          </a:xfrm>
        </p:grpSpPr>
        <p:sp>
          <p:nvSpPr>
            <p:cNvPr id="1569" name="Google Shape;1569;p102"/>
            <p:cNvSpPr/>
            <p:nvPr/>
          </p:nvSpPr>
          <p:spPr>
            <a:xfrm>
              <a:off x="9023367" y="1188417"/>
              <a:ext cx="1400400" cy="1307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0" name="Google Shape;1570;p102"/>
            <p:cNvPicPr preferRelativeResize="0"/>
            <p:nvPr/>
          </p:nvPicPr>
          <p:blipFill rotWithShape="1">
            <a:blip r:embed="rId10">
              <a:alphaModFix/>
            </a:blip>
            <a:srcRect b="0" l="0" r="10770" t="0"/>
            <a:stretch/>
          </p:blipFill>
          <p:spPr>
            <a:xfrm>
              <a:off x="9076127" y="1527748"/>
              <a:ext cx="1294800" cy="62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1" name="Google Shape;1571;p102"/>
          <p:cNvSpPr txBox="1"/>
          <p:nvPr/>
        </p:nvSpPr>
        <p:spPr>
          <a:xfrm>
            <a:off x="1401135" y="4188853"/>
            <a:ext cx="884700" cy="461700"/>
          </a:xfrm>
          <a:prstGeom prst="rect">
            <a:avLst/>
          </a:prstGeom>
          <a:solidFill>
            <a:srgbClr val="002A5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SRU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102"/>
          <p:cNvSpPr txBox="1"/>
          <p:nvPr/>
        </p:nvSpPr>
        <p:spPr>
          <a:xfrm>
            <a:off x="5474539" y="3874845"/>
            <a:ext cx="1621500" cy="461700"/>
          </a:xfrm>
          <a:prstGeom prst="rect">
            <a:avLst/>
          </a:prstGeom>
          <a:solidFill>
            <a:srgbClr val="002A5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OAI-PMH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3" name="Google Shape;1573;p102"/>
          <p:cNvGrpSpPr/>
          <p:nvPr/>
        </p:nvGrpSpPr>
        <p:grpSpPr>
          <a:xfrm>
            <a:off x="6421260" y="4704112"/>
            <a:ext cx="1400400" cy="1389300"/>
            <a:chOff x="6700087" y="4704112"/>
            <a:chExt cx="1400400" cy="1389300"/>
          </a:xfrm>
        </p:grpSpPr>
        <p:sp>
          <p:nvSpPr>
            <p:cNvPr id="1574" name="Google Shape;1574;p102"/>
            <p:cNvSpPr/>
            <p:nvPr/>
          </p:nvSpPr>
          <p:spPr>
            <a:xfrm>
              <a:off x="6700087" y="4704112"/>
              <a:ext cx="1400400" cy="1389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Desktop\Dropbox\[mindmaps]\[reading]\0301 輔大研討會\power point image\dspace_logo.png" id="1575" name="Google Shape;1575;p10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730558" y="4787423"/>
              <a:ext cx="1339500" cy="1229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6" name="Google Shape;1576;p102"/>
          <p:cNvGrpSpPr/>
          <p:nvPr/>
        </p:nvGrpSpPr>
        <p:grpSpPr>
          <a:xfrm>
            <a:off x="4879808" y="4702211"/>
            <a:ext cx="1400400" cy="1389300"/>
            <a:chOff x="4833532" y="4545506"/>
            <a:chExt cx="1400400" cy="1389300"/>
          </a:xfrm>
        </p:grpSpPr>
        <p:sp>
          <p:nvSpPr>
            <p:cNvPr id="1577" name="Google Shape;1577;p102"/>
            <p:cNvSpPr/>
            <p:nvPr/>
          </p:nvSpPr>
          <p:spPr>
            <a:xfrm>
              <a:off x="4833532" y="4545506"/>
              <a:ext cx="1400400" cy="1389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78" name="Google Shape;1578;p102"/>
            <p:cNvPicPr preferRelativeResize="0"/>
            <p:nvPr/>
          </p:nvPicPr>
          <p:blipFill rotWithShape="1">
            <a:blip r:embed="rId12">
              <a:alphaModFix/>
            </a:blip>
            <a:srcRect b="0" l="-10" r="0" t="0"/>
            <a:stretch/>
          </p:blipFill>
          <p:spPr>
            <a:xfrm>
              <a:off x="4871574" y="5511555"/>
              <a:ext cx="1362300" cy="20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contentdm.org/images/ball3.gif" id="1579" name="Google Shape;1579;p10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193524" y="4704112"/>
              <a:ext cx="680400" cy="69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0" name="Google Shape;1580;p102"/>
          <p:cNvGrpSpPr/>
          <p:nvPr/>
        </p:nvGrpSpPr>
        <p:grpSpPr>
          <a:xfrm>
            <a:off x="1027624" y="4751985"/>
            <a:ext cx="1610100" cy="1878113"/>
            <a:chOff x="1027624" y="4751985"/>
            <a:chExt cx="1610100" cy="1878113"/>
          </a:xfrm>
        </p:grpSpPr>
        <p:sp>
          <p:nvSpPr>
            <p:cNvPr id="1581" name="Google Shape;1581;p102"/>
            <p:cNvSpPr/>
            <p:nvPr/>
          </p:nvSpPr>
          <p:spPr>
            <a:xfrm>
              <a:off x="1065874" y="4815998"/>
              <a:ext cx="1533600" cy="1814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102"/>
            <p:cNvSpPr/>
            <p:nvPr/>
          </p:nvSpPr>
          <p:spPr>
            <a:xfrm>
              <a:off x="1027624" y="6045199"/>
              <a:ext cx="1610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60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Search API </a:t>
              </a:r>
              <a:endParaRPr b="0" i="0" sz="16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zh-TW" sz="1600" u="none" cap="none" strike="noStrike">
                  <a:solidFill>
                    <a:srgbClr val="003366"/>
                  </a:solidFill>
                  <a:latin typeface="Arial"/>
                  <a:ea typeface="Arial"/>
                  <a:cs typeface="Arial"/>
                  <a:sym typeface="Arial"/>
                </a:rPr>
                <a:t>(Web service)</a:t>
              </a:r>
              <a:endParaRPr/>
            </a:p>
          </p:txBody>
        </p:sp>
        <p:pic>
          <p:nvPicPr>
            <p:cNvPr descr="http://www.oclc.org/content/dam/oclc/design-images/worldcat/worldcat-logo-v2.png" id="1583" name="Google Shape;1583;p10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61216" y="4751985"/>
              <a:ext cx="1142700" cy="1293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4" name="Google Shape;1584;p102"/>
          <p:cNvGrpSpPr/>
          <p:nvPr/>
        </p:nvGrpSpPr>
        <p:grpSpPr>
          <a:xfrm>
            <a:off x="991940" y="2496607"/>
            <a:ext cx="1158831" cy="1081625"/>
            <a:chOff x="1841100" y="1700808"/>
            <a:chExt cx="1400400" cy="1307100"/>
          </a:xfrm>
        </p:grpSpPr>
        <p:sp>
          <p:nvSpPr>
            <p:cNvPr id="1585" name="Google Shape;1585;p102"/>
            <p:cNvSpPr/>
            <p:nvPr/>
          </p:nvSpPr>
          <p:spPr>
            <a:xfrm>
              <a:off x="1841100" y="1700808"/>
              <a:ext cx="1400400" cy="1307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multidata.cz/obrazky/loga-ex-libris/logo_aleph.png" id="1586" name="Google Shape;1586;p102"/>
            <p:cNvPicPr preferRelativeResize="0"/>
            <p:nvPr/>
          </p:nvPicPr>
          <p:blipFill rotWithShape="1">
            <a:blip r:embed="rId15">
              <a:alphaModFix/>
            </a:blip>
            <a:srcRect b="0" l="24090" r="24090" t="63372"/>
            <a:stretch/>
          </p:blipFill>
          <p:spPr>
            <a:xfrm>
              <a:off x="2109379" y="2458531"/>
              <a:ext cx="863700" cy="348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7" name="Google Shape;1587;p102"/>
          <p:cNvGrpSpPr/>
          <p:nvPr/>
        </p:nvGrpSpPr>
        <p:grpSpPr>
          <a:xfrm>
            <a:off x="2162259" y="1580610"/>
            <a:ext cx="1158831" cy="1081625"/>
            <a:chOff x="3342359" y="1700808"/>
            <a:chExt cx="1400400" cy="1307100"/>
          </a:xfrm>
        </p:grpSpPr>
        <p:sp>
          <p:nvSpPr>
            <p:cNvPr id="1588" name="Google Shape;1588;p102"/>
            <p:cNvSpPr/>
            <p:nvPr/>
          </p:nvSpPr>
          <p:spPr>
            <a:xfrm>
              <a:off x="3342359" y="1700808"/>
              <a:ext cx="1400400" cy="1307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www.dartmouth.edu/~library/dltg/images/Installing%20Innovative%20Millennium.jpg" id="1589" name="Google Shape;1589;p102"/>
            <p:cNvPicPr preferRelativeResize="0"/>
            <p:nvPr/>
          </p:nvPicPr>
          <p:blipFill rotWithShape="1">
            <a:blip r:embed="rId16">
              <a:alphaModFix/>
            </a:blip>
            <a:srcRect b="21383" l="34213" r="4918" t="15688"/>
            <a:stretch/>
          </p:blipFill>
          <p:spPr>
            <a:xfrm>
              <a:off x="3452113" y="2069040"/>
              <a:ext cx="1180800" cy="85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0" name="Google Shape;1590;p102"/>
            <p:cNvSpPr txBox="1"/>
            <p:nvPr/>
          </p:nvSpPr>
          <p:spPr>
            <a:xfrm>
              <a:off x="3449563" y="1813753"/>
              <a:ext cx="11859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innovative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1" name="Google Shape;1591;p102"/>
          <p:cNvGrpSpPr/>
          <p:nvPr/>
        </p:nvGrpSpPr>
        <p:grpSpPr>
          <a:xfrm>
            <a:off x="3397471" y="2365982"/>
            <a:ext cx="1168016" cy="1083033"/>
            <a:chOff x="4878787" y="1699107"/>
            <a:chExt cx="1411500" cy="1308801"/>
          </a:xfrm>
        </p:grpSpPr>
        <p:sp>
          <p:nvSpPr>
            <p:cNvPr id="1592" name="Google Shape;1592;p102"/>
            <p:cNvSpPr/>
            <p:nvPr/>
          </p:nvSpPr>
          <p:spPr>
            <a:xfrm>
              <a:off x="4884449" y="1700808"/>
              <a:ext cx="1400400" cy="1307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BBBBB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ome" id="1593" name="Google Shape;1593;p102"/>
            <p:cNvPicPr preferRelativeResize="0"/>
            <p:nvPr/>
          </p:nvPicPr>
          <p:blipFill rotWithShape="1">
            <a:blip r:embed="rId17">
              <a:alphaModFix/>
            </a:blip>
            <a:srcRect b="0" l="25227" r="4245" t="0"/>
            <a:stretch/>
          </p:blipFill>
          <p:spPr>
            <a:xfrm>
              <a:off x="4878787" y="2451793"/>
              <a:ext cx="1411500" cy="47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me" id="1594" name="Google Shape;1594;p102"/>
            <p:cNvPicPr preferRelativeResize="0"/>
            <p:nvPr/>
          </p:nvPicPr>
          <p:blipFill rotWithShape="1">
            <a:blip r:embed="rId17">
              <a:alphaModFix/>
            </a:blip>
            <a:srcRect b="0" l="0" r="74830" t="0"/>
            <a:stretch/>
          </p:blipFill>
          <p:spPr>
            <a:xfrm>
              <a:off x="5087391" y="1699107"/>
              <a:ext cx="994500" cy="929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5" name="Google Shape;1595;p102"/>
          <p:cNvPicPr preferRelativeResize="0"/>
          <p:nvPr/>
        </p:nvPicPr>
        <p:blipFill rotWithShape="1">
          <a:blip r:embed="rId5">
            <a:alphaModFix/>
          </a:blip>
          <a:srcRect b="32336" l="0" r="24265" t="934"/>
          <a:stretch/>
        </p:blipFill>
        <p:spPr>
          <a:xfrm>
            <a:off x="1032263" y="2710588"/>
            <a:ext cx="1078200" cy="3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0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VuFind與</a:t>
            </a:r>
            <a:r>
              <a:rPr lang="zh-TW"/>
              <a:t>文件整合</a:t>
            </a:r>
            <a:endParaRPr/>
          </a:p>
        </p:txBody>
      </p:sp>
      <p:sp>
        <p:nvSpPr>
          <p:cNvPr id="1601" name="Google Shape;1601;p10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02" name="Google Shape;1602;p10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03"/>
          <p:cNvSpPr/>
          <p:nvPr/>
        </p:nvSpPr>
        <p:spPr>
          <a:xfrm>
            <a:off x="549178" y="1558287"/>
            <a:ext cx="2934000" cy="92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2A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103"/>
          <p:cNvSpPr/>
          <p:nvPr/>
        </p:nvSpPr>
        <p:spPr>
          <a:xfrm>
            <a:off x="4661837" y="1558288"/>
            <a:ext cx="2934000" cy="927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002A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5" name="Google Shape;1605;p103"/>
          <p:cNvCxnSpPr/>
          <p:nvPr/>
        </p:nvCxnSpPr>
        <p:spPr>
          <a:xfrm>
            <a:off x="4072467" y="1202267"/>
            <a:ext cx="0" cy="5324100"/>
          </a:xfrm>
          <a:prstGeom prst="straightConnector1">
            <a:avLst/>
          </a:prstGeom>
          <a:solidFill>
            <a:srgbClr val="DE8848"/>
          </a:solidFill>
          <a:ln cap="flat" cmpd="sng" w="2857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606" name="Google Shape;1606;p103"/>
          <p:cNvSpPr txBox="1"/>
          <p:nvPr/>
        </p:nvSpPr>
        <p:spPr>
          <a:xfrm>
            <a:off x="4485175" y="1174575"/>
            <a:ext cx="25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全文檢索引擎</a:t>
            </a:r>
            <a:endParaRPr/>
          </a:p>
        </p:txBody>
      </p:sp>
      <p:grpSp>
        <p:nvGrpSpPr>
          <p:cNvPr id="1607" name="Google Shape;1607;p103"/>
          <p:cNvGrpSpPr/>
          <p:nvPr/>
        </p:nvGrpSpPr>
        <p:grpSpPr>
          <a:xfrm>
            <a:off x="3342297" y="1115647"/>
            <a:ext cx="1460126" cy="1766747"/>
            <a:chOff x="3361267" y="1778885"/>
            <a:chExt cx="1608600" cy="1946400"/>
          </a:xfrm>
        </p:grpSpPr>
        <p:sp>
          <p:nvSpPr>
            <p:cNvPr id="1608" name="Google Shape;1608;p103"/>
            <p:cNvSpPr/>
            <p:nvPr/>
          </p:nvSpPr>
          <p:spPr>
            <a:xfrm>
              <a:off x="3361267" y="1778885"/>
              <a:ext cx="1608600" cy="1946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85BA5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9" name="Google Shape;1609;p103"/>
            <p:cNvPicPr preferRelativeResize="0"/>
            <p:nvPr/>
          </p:nvPicPr>
          <p:blipFill rotWithShape="1">
            <a:blip r:embed="rId3">
              <a:alphaModFix/>
            </a:blip>
            <a:srcRect b="0" l="12796" r="16427" t="69165"/>
            <a:stretch/>
          </p:blipFill>
          <p:spPr>
            <a:xfrm>
              <a:off x="3516312" y="2979793"/>
              <a:ext cx="1298700" cy="565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Desktop\Dropbox\[mindmaps]\[reading]\0301 輔大研討會\vufind\apache tika 14100818347896.png" id="1610" name="Google Shape;1610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879" y="1658613"/>
            <a:ext cx="2120400" cy="7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03"/>
          <p:cNvSpPr/>
          <p:nvPr/>
        </p:nvSpPr>
        <p:spPr>
          <a:xfrm>
            <a:off x="906447" y="1181825"/>
            <a:ext cx="221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全文分析工具</a:t>
            </a:r>
            <a:endParaRPr/>
          </a:p>
        </p:txBody>
      </p:sp>
      <p:pic>
        <p:nvPicPr>
          <p:cNvPr descr="oficina,pdf" id="1612" name="Google Shape;1612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79" y="3242829"/>
            <a:ext cx="1225500" cy="122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ice,doc" id="1613" name="Google Shape;1613;p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2759" y="3242829"/>
            <a:ext cx="1225500" cy="122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fice,ppt,powerpoint" id="1614" name="Google Shape;1614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2108" y="4675256"/>
            <a:ext cx="1223400" cy="122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icina,xl" id="1615" name="Google Shape;1615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2761" y="4671021"/>
            <a:ext cx="1225500" cy="122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ficina,html" id="1616" name="Google Shape;1616;p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17597" y="3242829"/>
            <a:ext cx="1225500" cy="122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7" name="Google Shape;1617;p103"/>
          <p:cNvGrpSpPr/>
          <p:nvPr/>
        </p:nvGrpSpPr>
        <p:grpSpPr>
          <a:xfrm>
            <a:off x="59279" y="4671021"/>
            <a:ext cx="1225500" cy="1225500"/>
            <a:chOff x="59279" y="4671021"/>
            <a:chExt cx="1225500" cy="1225500"/>
          </a:xfrm>
        </p:grpSpPr>
        <p:pic>
          <p:nvPicPr>
            <p:cNvPr descr="textoplano" id="1618" name="Google Shape;1618;p10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279" y="4671021"/>
              <a:ext cx="1225500" cy="122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9" name="Google Shape;1619;p103"/>
            <p:cNvSpPr txBox="1"/>
            <p:nvPr/>
          </p:nvSpPr>
          <p:spPr>
            <a:xfrm>
              <a:off x="280554" y="4795595"/>
              <a:ext cx="531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zh-TW" sz="1600" u="none" cap="none" strike="noStrik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ODT</a:t>
              </a:r>
              <a:endParaRPr b="1" i="0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descr="http://lucene.apache.org/solr/4_10_3/solr.png" id="1620" name="Google Shape;1620;p1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18969" y="1163378"/>
            <a:ext cx="2526600" cy="13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03"/>
          <p:cNvSpPr/>
          <p:nvPr/>
        </p:nvSpPr>
        <p:spPr>
          <a:xfrm>
            <a:off x="5270079" y="2652033"/>
            <a:ext cx="2580600" cy="692400"/>
          </a:xfrm>
          <a:prstGeom prst="wedgeRoundRectCallout">
            <a:avLst>
              <a:gd fmla="val 1716" name="adj1"/>
              <a:gd fmla="val -88805" name="adj2"/>
              <a:gd fmla="val 16667" name="adj3"/>
            </a:avLst>
          </a:prstGeom>
          <a:solidFill>
            <a:srgbClr val="002A5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i="0" lang="zh-TW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Import Handler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b="1" i="0" lang="zh-TW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資料匯入處理器</a:t>
            </a:r>
            <a:endParaRPr/>
          </a:p>
        </p:txBody>
      </p:sp>
      <p:pic>
        <p:nvPicPr>
          <p:cNvPr descr="download,database,db,descending,fall,decrease,down,descend" id="1622" name="Google Shape;1622;p10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710945" y="2609137"/>
            <a:ext cx="77820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3"/>
          <p:cNvSpPr/>
          <p:nvPr/>
        </p:nvSpPr>
        <p:spPr>
          <a:xfrm>
            <a:off x="5066423" y="3508012"/>
            <a:ext cx="1062300" cy="1062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BBBBB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4" name="Google Shape;1624;p103"/>
          <p:cNvPicPr preferRelativeResize="0"/>
          <p:nvPr/>
        </p:nvPicPr>
        <p:blipFill rotWithShape="1">
          <a:blip r:embed="rId13">
            <a:alphaModFix/>
          </a:blip>
          <a:srcRect b="-12812" l="-12096" r="-12096" t="-12799"/>
          <a:stretch/>
        </p:blipFill>
        <p:spPr>
          <a:xfrm>
            <a:off x="5036000" y="3604300"/>
            <a:ext cx="1123200" cy="86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5" name="Google Shape;1625;p103"/>
          <p:cNvGrpSpPr/>
          <p:nvPr/>
        </p:nvGrpSpPr>
        <p:grpSpPr>
          <a:xfrm>
            <a:off x="6347459" y="3500255"/>
            <a:ext cx="1062300" cy="1062300"/>
            <a:chOff x="5462809" y="3415744"/>
            <a:chExt cx="1062300" cy="1062300"/>
          </a:xfrm>
        </p:grpSpPr>
        <p:sp>
          <p:nvSpPr>
            <p:cNvPr id="1626" name="Google Shape;1626;p103"/>
            <p:cNvSpPr/>
            <p:nvPr/>
          </p:nvSpPr>
          <p:spPr>
            <a:xfrm>
              <a:off x="5462809" y="3415744"/>
              <a:ext cx="1062300" cy="1062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copperegg.wpengine.netdna-cdn.com/wp-content/uploads/2014/01/MSSQL280.png" id="1627" name="Google Shape;1627;p10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481522" y="3531460"/>
              <a:ext cx="1024800" cy="83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8" name="Google Shape;1628;p103"/>
          <p:cNvGrpSpPr/>
          <p:nvPr/>
        </p:nvGrpSpPr>
        <p:grpSpPr>
          <a:xfrm>
            <a:off x="6351676" y="4651918"/>
            <a:ext cx="1062300" cy="1062300"/>
            <a:chOff x="4831103" y="4060552"/>
            <a:chExt cx="1062300" cy="1062300"/>
          </a:xfrm>
        </p:grpSpPr>
        <p:sp>
          <p:nvSpPr>
            <p:cNvPr id="1629" name="Google Shape;1629;p103"/>
            <p:cNvSpPr/>
            <p:nvPr/>
          </p:nvSpPr>
          <p:spPr>
            <a:xfrm>
              <a:off x="4831103" y="4060552"/>
              <a:ext cx="1062300" cy="1062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0" name="Google Shape;1630;p103"/>
            <p:cNvPicPr preferRelativeResize="0"/>
            <p:nvPr/>
          </p:nvPicPr>
          <p:blipFill rotWithShape="1">
            <a:blip r:embed="rId15">
              <a:alphaModFix/>
            </a:blip>
            <a:srcRect b="0" l="2713" r="2732" t="0"/>
            <a:stretch/>
          </p:blipFill>
          <p:spPr>
            <a:xfrm>
              <a:off x="4909363" y="4202534"/>
              <a:ext cx="906000" cy="778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1" name="Google Shape;1631;p103"/>
          <p:cNvGrpSpPr/>
          <p:nvPr/>
        </p:nvGrpSpPr>
        <p:grpSpPr>
          <a:xfrm>
            <a:off x="6347459" y="5805357"/>
            <a:ext cx="1659300" cy="721201"/>
            <a:chOff x="4851400" y="5546343"/>
            <a:chExt cx="1659300" cy="721201"/>
          </a:xfrm>
        </p:grpSpPr>
        <p:sp>
          <p:nvSpPr>
            <p:cNvPr id="1632" name="Google Shape;1632;p103"/>
            <p:cNvSpPr/>
            <p:nvPr/>
          </p:nvSpPr>
          <p:spPr>
            <a:xfrm>
              <a:off x="4851400" y="5546343"/>
              <a:ext cx="1659300" cy="721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http://upload.wikimedia.org/wikipedia/commons/thumb/3/38/SQLite370.svg/2000px-SQLite370.svg.png" id="1633" name="Google Shape;1633;p10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911678" y="5546344"/>
              <a:ext cx="1521300" cy="7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4" name="Google Shape;1634;p103"/>
          <p:cNvSpPr/>
          <p:nvPr/>
        </p:nvSpPr>
        <p:spPr>
          <a:xfrm>
            <a:off x="4545194" y="5805357"/>
            <a:ext cx="1659300" cy="721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33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5" name="Google Shape;1635;p103"/>
          <p:cNvPicPr preferRelativeResize="0"/>
          <p:nvPr/>
        </p:nvPicPr>
        <p:blipFill rotWithShape="1">
          <a:blip r:embed="rId17">
            <a:alphaModFix/>
          </a:blip>
          <a:srcRect b="0" l="-10" r="0" t="0"/>
          <a:stretch/>
        </p:blipFill>
        <p:spPr>
          <a:xfrm>
            <a:off x="4629688" y="6036175"/>
            <a:ext cx="1490100" cy="25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6" name="Google Shape;1636;p103"/>
          <p:cNvGrpSpPr/>
          <p:nvPr/>
        </p:nvGrpSpPr>
        <p:grpSpPr>
          <a:xfrm>
            <a:off x="5084515" y="4655186"/>
            <a:ext cx="1123329" cy="1062300"/>
            <a:chOff x="6334470" y="4536462"/>
            <a:chExt cx="1123329" cy="1062300"/>
          </a:xfrm>
        </p:grpSpPr>
        <p:sp>
          <p:nvSpPr>
            <p:cNvPr id="1637" name="Google Shape;1637;p103"/>
            <p:cNvSpPr/>
            <p:nvPr/>
          </p:nvSpPr>
          <p:spPr>
            <a:xfrm>
              <a:off x="6364624" y="4536462"/>
              <a:ext cx="1062300" cy="1062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66"/>
                </a:buClr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8" name="Google Shape;1638;p103"/>
            <p:cNvGrpSpPr/>
            <p:nvPr/>
          </p:nvGrpSpPr>
          <p:grpSpPr>
            <a:xfrm>
              <a:off x="6334470" y="4588991"/>
              <a:ext cx="1123329" cy="957557"/>
              <a:chOff x="9144000" y="1202266"/>
              <a:chExt cx="1208400" cy="1030074"/>
            </a:xfrm>
          </p:grpSpPr>
          <p:pic>
            <p:nvPicPr>
              <p:cNvPr descr="http://3.bp.blogspot.com/-8K2hfmXK7Rs/VJBcTOhK4YI/AAAAAAAABxw/P0ob5IT2h5c/s1600/postgresql_logo-555px.png" id="1639" name="Google Shape;1639;p103"/>
              <p:cNvPicPr preferRelativeResize="0"/>
              <p:nvPr/>
            </p:nvPicPr>
            <p:blipFill rotWithShape="1">
              <a:blip r:embed="rId18">
                <a:alphaModFix/>
              </a:blip>
              <a:srcRect b="4781" l="0" r="0" t="71757"/>
              <a:stretch/>
            </p:blipFill>
            <p:spPr>
              <a:xfrm>
                <a:off x="9144000" y="1917040"/>
                <a:ext cx="1208400" cy="315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3.bp.blogspot.com/-8K2hfmXK7Rs/VJBcTOhK4YI/AAAAAAAABxw/P0ob5IT2h5c/s1600/postgresql_logo-555px.png" id="1640" name="Google Shape;1640;p103"/>
              <p:cNvPicPr preferRelativeResize="0"/>
              <p:nvPr/>
            </p:nvPicPr>
            <p:blipFill rotWithShape="1">
              <a:blip r:embed="rId19">
                <a:alphaModFix/>
              </a:blip>
              <a:srcRect b="27227" l="16502" r="18142" t="8858"/>
              <a:stretch/>
            </p:blipFill>
            <p:spPr>
              <a:xfrm>
                <a:off x="9353319" y="1202266"/>
                <a:ext cx="789600" cy="858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641" name="Google Shape;1641;p103"/>
          <p:cNvPicPr preferRelativeResize="0"/>
          <p:nvPr/>
        </p:nvPicPr>
        <p:blipFill rotWithShape="1">
          <a:blip r:embed="rId20">
            <a:alphaModFix/>
          </a:blip>
          <a:srcRect b="758" l="0" r="0" t="768"/>
          <a:stretch/>
        </p:blipFill>
        <p:spPr>
          <a:xfrm>
            <a:off x="3653550" y="1412213"/>
            <a:ext cx="837900" cy="8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04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04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00"/>
              <a:t>The Open Resource Sharing Coalition (OpenRS)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館際互借系統</a:t>
            </a:r>
            <a:endParaRPr/>
          </a:p>
        </p:txBody>
      </p:sp>
      <p:sp>
        <p:nvSpPr>
          <p:cNvPr id="1648" name="Google Shape;1648;p10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49" name="Google Shape;1649;p10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0" name="Google Shape;1650;p104"/>
          <p:cNvPicPr preferRelativeResize="0"/>
          <p:nvPr/>
        </p:nvPicPr>
        <p:blipFill rotWithShape="1">
          <a:blip r:embed="rId3">
            <a:alphaModFix/>
          </a:blip>
          <a:srcRect b="15139" l="0" r="0" t="0"/>
          <a:stretch/>
        </p:blipFill>
        <p:spPr>
          <a:xfrm>
            <a:off x="0" y="304098"/>
            <a:ext cx="9144001" cy="456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9"/>
          <p:cNvSpPr/>
          <p:nvPr/>
        </p:nvSpPr>
        <p:spPr>
          <a:xfrm>
            <a:off x="782325" y="1401830"/>
            <a:ext cx="1503600" cy="3182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69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5" name="Google Shape;1215;p69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認識開放原始碼</a:t>
            </a:r>
            <a:endParaRPr/>
          </a:p>
        </p:txBody>
      </p:sp>
      <p:pic>
        <p:nvPicPr>
          <p:cNvPr id="1216" name="Google Shape;121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88" y="1"/>
            <a:ext cx="7941426" cy="502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05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OpenRS是一個圖書館資源分享計劃，由圖書館聯盟、開原開發者和供應商構成。OpenRS的目標創造能夠整合各種ILS與資源探索系統的資源共享系統，促進館際互借與流通。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OpenRS的計劃聚焦於開發與實作軟體系統、協定、最佳實踐方式，以此支援各種圖書館服務之間的彼此合作。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OpenRS也提供了容器化的程式碼保存庫，讓人方便部署、維護與升級。圖書館可以自行決定要架設在本地或是第三方託管服務。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OpenRS的成員包含了MOBIUS聯盟、GALILEO喬治亞大學系統、Marmot圖書館網路、波士頓圖書館聯盟等代表</a:t>
            </a:r>
            <a:endParaRPr/>
          </a:p>
        </p:txBody>
      </p:sp>
      <p:sp>
        <p:nvSpPr>
          <p:cNvPr id="1656" name="Google Shape;1656;p10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OpenRS</a:t>
            </a:r>
            <a:endParaRPr/>
          </a:p>
        </p:txBody>
      </p:sp>
      <p:sp>
        <p:nvSpPr>
          <p:cNvPr id="1657" name="Google Shape;1657;p10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8" name="Google Shape;1658;p10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0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MOBIUS 館際互借系統</a:t>
            </a:r>
            <a:r>
              <a:rPr lang="zh-TW"/>
              <a:t> (1/2)</a:t>
            </a:r>
            <a:endParaRPr/>
          </a:p>
        </p:txBody>
      </p:sp>
      <p:sp>
        <p:nvSpPr>
          <p:cNvPr id="1665" name="Google Shape;1665;p10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6" name="Google Shape;1666;p10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Truman State University. (2022, November 21). Using OverDrive.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Pickler Memorial Library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https://library.truman.edu/using-overdrive/</a:t>
            </a:r>
            <a:endParaRPr/>
          </a:p>
        </p:txBody>
      </p:sp>
      <p:pic>
        <p:nvPicPr>
          <p:cNvPr id="1667" name="Google Shape;166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70638"/>
            <a:ext cx="9144000" cy="470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107"/>
          <p:cNvSpPr txBox="1"/>
          <p:nvPr>
            <p:ph idx="2" type="body"/>
          </p:nvPr>
        </p:nvSpPr>
        <p:spPr>
          <a:xfrm>
            <a:off x="5236600" y="1548875"/>
            <a:ext cx="31920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0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MOBIUS 館際互借系統 (2/2)</a:t>
            </a:r>
            <a:endParaRPr/>
          </a:p>
        </p:txBody>
      </p:sp>
      <p:sp>
        <p:nvSpPr>
          <p:cNvPr id="1674" name="Google Shape;1674;p10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75" name="Google Shape;1675;p107"/>
          <p:cNvSpPr txBox="1"/>
          <p:nvPr>
            <p:ph idx="1" type="body"/>
          </p:nvPr>
        </p:nvSpPr>
        <p:spPr>
          <a:xfrm>
            <a:off x="715600" y="1548875"/>
            <a:ext cx="4521000" cy="45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聯合目錄：從多個來源目錄自動獲取與整合、資料轉換與欄位對應、去重複化、支援各種API與OPAC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館藏資源請求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合作夥伴認證、授權與選擇成員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標準流通能力：預約、借閱、取消、續借、讀者自動服務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支援FOLIO、Sierra、Polaris等ILS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zh-TW"/>
              <a:t>支援管理、對帳、流通異常報告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07"/>
          <p:cNvSpPr txBox="1"/>
          <p:nvPr>
            <p:ph idx="3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WDM Library Friends Foundation. (2024, June 12).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Borrowing Items From Other Libraries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West Des Moines Public Library.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https://www.wdmlibrary.org/my-account/mobius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7" name="Google Shape;1677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600" y="1548871"/>
            <a:ext cx="3192000" cy="1975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8" name="Google Shape;1678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6600" y="3880550"/>
            <a:ext cx="3192000" cy="2194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84" name="Google Shape;1684;p10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08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0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Project ReShare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館藏資源共享平臺</a:t>
            </a:r>
            <a:endParaRPr/>
          </a:p>
        </p:txBody>
      </p:sp>
      <p:pic>
        <p:nvPicPr>
          <p:cNvPr id="1687" name="Google Shape;168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7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375" y="2696250"/>
            <a:ext cx="2508600" cy="2508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09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ReShare</a:t>
            </a:r>
            <a:r>
              <a:rPr lang="zh-TW"/>
              <a:t>計劃</a:t>
            </a:r>
            <a:r>
              <a:rPr lang="zh-TW"/>
              <a:t>是</a:t>
            </a:r>
            <a:r>
              <a:rPr lang="zh-TW"/>
              <a:t>圖書館的開放實務社群，著重於建立開放原始碼、高度可延展性的資源分享系統。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計劃初期著重於主要是設計館際互借工具，實作共享索引、資源請求管理系統、以及自動化借閱的流程。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2024年開始了ReShare Digital計劃。作為ReShare的延伸，ReShare Digital將為使用者提供一套完整的工具，用於借閱電子書、文章、書籍章節和特殊館藏等數位資料。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ReShare採用Apache授權條款v2。</a:t>
            </a:r>
            <a:endParaRPr/>
          </a:p>
        </p:txBody>
      </p:sp>
      <p:sp>
        <p:nvSpPr>
          <p:cNvPr id="1694" name="Google Shape;1694;p10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MikeTaylor. (2020, June 26).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openlibraryenvironment/reshare-doc: High-level documentation for ReShare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GitHub.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https://github.com/openlibraryenvironment/reshare-doc</a:t>
            </a:r>
            <a:endParaRPr/>
          </a:p>
        </p:txBody>
      </p:sp>
      <p:sp>
        <p:nvSpPr>
          <p:cNvPr id="1695" name="Google Shape;1695;p109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ReShare</a:t>
            </a:r>
            <a:endParaRPr/>
          </a:p>
        </p:txBody>
      </p:sp>
      <p:sp>
        <p:nvSpPr>
          <p:cNvPr id="1696" name="Google Shape;1696;p10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1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1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ReShare Returnables backlog</a:t>
            </a:r>
            <a:endParaRPr/>
          </a:p>
        </p:txBody>
      </p:sp>
      <p:sp>
        <p:nvSpPr>
          <p:cNvPr id="1703" name="Google Shape;1703;p11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04" name="Google Shape;1704;p11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https://docs.google.com/presentation/d/1Ac85-zoy1r961ZT7Ce-d88nqBgHu2G-bSMxPJkjGNqc/edit#slide=id.gdc8d3d253b_0_1034</a:t>
            </a:r>
            <a:r>
              <a:rPr lang="zh-TW"/>
              <a:t> </a:t>
            </a:r>
            <a:endParaRPr/>
          </a:p>
        </p:txBody>
      </p:sp>
      <p:sp>
        <p:nvSpPr>
          <p:cNvPr id="1705" name="Google Shape;1705;p110"/>
          <p:cNvSpPr/>
          <p:nvPr/>
        </p:nvSpPr>
        <p:spPr>
          <a:xfrm>
            <a:off x="758850" y="1298423"/>
            <a:ext cx="1494000" cy="4801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06" name="Google Shape;1706;p110"/>
          <p:cNvSpPr/>
          <p:nvPr/>
        </p:nvSpPr>
        <p:spPr>
          <a:xfrm>
            <a:off x="714390" y="1344545"/>
            <a:ext cx="1493968" cy="862676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07" name="Google Shape;1707;p110"/>
          <p:cNvSpPr/>
          <p:nvPr/>
        </p:nvSpPr>
        <p:spPr>
          <a:xfrm>
            <a:off x="799531" y="1379834"/>
            <a:ext cx="1335477" cy="483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Shared index</a:t>
            </a:r>
            <a:endParaRPr sz="17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8" name="Google Shape;1708;p110"/>
          <p:cNvSpPr/>
          <p:nvPr/>
        </p:nvSpPr>
        <p:spPr>
          <a:xfrm rot="5400000">
            <a:off x="1351217" y="2150019"/>
            <a:ext cx="309257" cy="204626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09" name="Google Shape;1709;p110"/>
          <p:cNvSpPr/>
          <p:nvPr/>
        </p:nvSpPr>
        <p:spPr>
          <a:xfrm>
            <a:off x="615764" y="2641491"/>
            <a:ext cx="1578291" cy="1815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zh-TW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Enhanced matching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zh-TW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Validity checks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zh-TW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Staging area for incoming records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zh-TW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Stored item availability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0" name="Google Shape;1710;p110"/>
          <p:cNvSpPr/>
          <p:nvPr/>
        </p:nvSpPr>
        <p:spPr>
          <a:xfrm>
            <a:off x="3893325" y="1298425"/>
            <a:ext cx="1494000" cy="4801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11" name="Google Shape;1711;p110"/>
          <p:cNvSpPr/>
          <p:nvPr/>
        </p:nvSpPr>
        <p:spPr>
          <a:xfrm>
            <a:off x="3848850" y="1344546"/>
            <a:ext cx="1493968" cy="862676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12" name="Google Shape;1712;p110"/>
          <p:cNvSpPr/>
          <p:nvPr/>
        </p:nvSpPr>
        <p:spPr>
          <a:xfrm>
            <a:off x="3933995" y="1379834"/>
            <a:ext cx="1335477" cy="483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Integrations</a:t>
            </a:r>
            <a:endParaRPr sz="16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13" name="Google Shape;1713;p110"/>
          <p:cNvSpPr/>
          <p:nvPr/>
        </p:nvSpPr>
        <p:spPr>
          <a:xfrm rot="5400000">
            <a:off x="4414136" y="2150019"/>
            <a:ext cx="309257" cy="204626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14" name="Google Shape;1714;p110"/>
          <p:cNvSpPr/>
          <p:nvPr/>
        </p:nvSpPr>
        <p:spPr>
          <a:xfrm>
            <a:off x="3750224" y="2641491"/>
            <a:ext cx="1578291" cy="1815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Send failed requests to other services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Represent and communicate with non-ReShare nodes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5" name="Google Shape;1715;p110"/>
          <p:cNvSpPr/>
          <p:nvPr/>
        </p:nvSpPr>
        <p:spPr>
          <a:xfrm>
            <a:off x="5460550" y="1298425"/>
            <a:ext cx="1494000" cy="4801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16" name="Google Shape;1716;p110"/>
          <p:cNvSpPr/>
          <p:nvPr/>
        </p:nvSpPr>
        <p:spPr>
          <a:xfrm>
            <a:off x="5416093" y="1344546"/>
            <a:ext cx="1493968" cy="862676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17" name="Google Shape;1717;p110"/>
          <p:cNvSpPr/>
          <p:nvPr/>
        </p:nvSpPr>
        <p:spPr>
          <a:xfrm>
            <a:off x="5501226" y="1427759"/>
            <a:ext cx="1335477" cy="483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Delivery</a:t>
            </a:r>
            <a:endParaRPr sz="17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18" name="Google Shape;1718;p110"/>
          <p:cNvSpPr/>
          <p:nvPr/>
        </p:nvSpPr>
        <p:spPr>
          <a:xfrm rot="5400000">
            <a:off x="6014342" y="2150019"/>
            <a:ext cx="309257" cy="204626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19" name="Google Shape;1719;p110"/>
          <p:cNvSpPr/>
          <p:nvPr/>
        </p:nvSpPr>
        <p:spPr>
          <a:xfrm>
            <a:off x="5317467" y="2641491"/>
            <a:ext cx="1578291" cy="1815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and manage shipments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Box and Unbox apps for rapid processing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Shipping integrations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110"/>
          <p:cNvSpPr/>
          <p:nvPr/>
        </p:nvSpPr>
        <p:spPr>
          <a:xfrm>
            <a:off x="7027802" y="1298427"/>
            <a:ext cx="1494000" cy="4801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21" name="Google Shape;1721;p110"/>
          <p:cNvSpPr/>
          <p:nvPr/>
        </p:nvSpPr>
        <p:spPr>
          <a:xfrm>
            <a:off x="6983311" y="1344546"/>
            <a:ext cx="1493968" cy="862676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22" name="Google Shape;1722;p110"/>
          <p:cNvSpPr/>
          <p:nvPr/>
        </p:nvSpPr>
        <p:spPr>
          <a:xfrm>
            <a:off x="7062553" y="1379834"/>
            <a:ext cx="1335477" cy="483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Consortia management</a:t>
            </a:r>
            <a:endParaRPr sz="15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3" name="Google Shape;1723;p110"/>
          <p:cNvSpPr/>
          <p:nvPr/>
        </p:nvSpPr>
        <p:spPr>
          <a:xfrm rot="5400000">
            <a:off x="7575668" y="2150019"/>
            <a:ext cx="309257" cy="204626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24" name="Google Shape;1724;p110"/>
          <p:cNvSpPr/>
          <p:nvPr/>
        </p:nvSpPr>
        <p:spPr>
          <a:xfrm>
            <a:off x="6884684" y="2641491"/>
            <a:ext cx="1578291" cy="1815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Consortial management portal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Request routing groups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Route and load balance across consortia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5" name="Google Shape;1725;p110"/>
          <p:cNvSpPr/>
          <p:nvPr/>
        </p:nvSpPr>
        <p:spPr>
          <a:xfrm>
            <a:off x="2326100" y="1298423"/>
            <a:ext cx="1494000" cy="4801500"/>
          </a:xfrm>
          <a:prstGeom prst="rect">
            <a:avLst/>
          </a:prstGeom>
          <a:solidFill>
            <a:srgbClr val="1B78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26" name="Google Shape;1726;p110"/>
          <p:cNvSpPr/>
          <p:nvPr/>
        </p:nvSpPr>
        <p:spPr>
          <a:xfrm>
            <a:off x="2281633" y="1344544"/>
            <a:ext cx="1493968" cy="862676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1D7E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727" name="Google Shape;1727;p110"/>
          <p:cNvSpPr/>
          <p:nvPr/>
        </p:nvSpPr>
        <p:spPr>
          <a:xfrm>
            <a:off x="2360883" y="1379834"/>
            <a:ext cx="1335477" cy="4833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Resource sharing</a:t>
            </a:r>
            <a:endParaRPr sz="17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28" name="Google Shape;1728;p110"/>
          <p:cNvSpPr/>
          <p:nvPr/>
        </p:nvSpPr>
        <p:spPr>
          <a:xfrm>
            <a:off x="2183007" y="2641491"/>
            <a:ext cx="1578291" cy="1815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Claims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Recalls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Renewals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Loan rules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Anonymized lending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Waitlists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"/>
              <a:buChar char="●"/>
            </a:pPr>
            <a:r>
              <a:rPr lang="zh-TW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Auto-advance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9" name="Google Shape;1729;p110"/>
          <p:cNvSpPr/>
          <p:nvPr/>
        </p:nvSpPr>
        <p:spPr>
          <a:xfrm rot="5400000">
            <a:off x="2846904" y="2150019"/>
            <a:ext cx="309257" cy="204626"/>
          </a:xfrm>
          <a:prstGeom prst="rightArrow">
            <a:avLst>
              <a:gd fmla="val 34239" name="adj1"/>
              <a:gd fmla="val 57035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11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1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FOLIO 圖書館服務平臺</a:t>
            </a:r>
            <a:endParaRPr/>
          </a:p>
        </p:txBody>
      </p:sp>
      <p:sp>
        <p:nvSpPr>
          <p:cNvPr id="1736" name="Google Shape;1736;p11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37" name="Google Shape;1737;p11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Library Foundation (Director). (2020, April 1).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FOLIO Forum—FOLIO in Action: Experiences from Early Implementers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https://www.youtube.com/watch?v=Nuwg0zVbCIY</a:t>
            </a:r>
            <a:endParaRPr/>
          </a:p>
        </p:txBody>
      </p:sp>
      <p:pic>
        <p:nvPicPr>
          <p:cNvPr id="1738" name="Google Shape;1738;p111"/>
          <p:cNvPicPr preferRelativeResize="0"/>
          <p:nvPr/>
        </p:nvPicPr>
        <p:blipFill rotWithShape="1">
          <a:blip r:embed="rId5">
            <a:alphaModFix/>
          </a:blip>
          <a:srcRect b="4370" l="0" r="0" t="0"/>
          <a:stretch/>
        </p:blipFill>
        <p:spPr>
          <a:xfrm>
            <a:off x="0" y="258700"/>
            <a:ext cx="9144000" cy="491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12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FOLIO是一種LSP整合系統，提供所有圖書館營運所的支援。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管理圖書館館藏，包含編目、書目管理功能。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管理供應商、預算、訂單和採購資料時的發票。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管理電子資源，包括館藏、授權和協議。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管理使用者，包括圖書館工作人員、教師和學生。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支援不同的讀者類型、借閱類型、罰款和繳費的規則、催繳、預約和各種報告功能。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館藏的</a:t>
            </a:r>
            <a:r>
              <a:rPr lang="zh-TW"/>
              <a:t>流通並定義流通規則，包括借閱、罰款、通知和請求政策。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FOLIO採用Apache授權條款v2。</a:t>
            </a:r>
            <a:endParaRPr/>
          </a:p>
        </p:txBody>
      </p:sp>
      <p:sp>
        <p:nvSpPr>
          <p:cNvPr id="1744" name="Google Shape;1744;p11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FOLIO</a:t>
            </a:r>
            <a:endParaRPr/>
          </a:p>
        </p:txBody>
      </p:sp>
      <p:sp>
        <p:nvSpPr>
          <p:cNvPr id="1745" name="Google Shape;1745;p11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46" name="Google Shape;1746;p11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Library Foundation. (2024, February 20).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FOLIO Documentation.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https://quesnelia.docs.folio.org/docs/about-folio/features/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1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FOLIO Platform Architecture</a:t>
            </a:r>
            <a:endParaRPr/>
          </a:p>
        </p:txBody>
      </p:sp>
      <p:sp>
        <p:nvSpPr>
          <p:cNvPr id="1752" name="Google Shape;1752;p11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53" name="Google Shape;1753;p11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ZBW. (2018, May 11).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FOLIO Info Days: A Look at the Next Generation Library System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ZBW MediaTalk.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https://www.zbw-mediatalk.eu/2018/05/folio-info-day-a-look-at-the-next-generation-library-system/</a:t>
            </a:r>
            <a:endParaRPr/>
          </a:p>
        </p:txBody>
      </p:sp>
      <p:sp>
        <p:nvSpPr>
          <p:cNvPr id="1754" name="Google Shape;1754;p11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755" name="Google Shape;1755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14048"/>
            <a:ext cx="9144001" cy="5042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1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FOLIO APPS</a:t>
            </a:r>
            <a:endParaRPr/>
          </a:p>
        </p:txBody>
      </p:sp>
      <p:sp>
        <p:nvSpPr>
          <p:cNvPr id="1761" name="Google Shape;1761;p11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62" name="Google Shape;1762;p11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EBSCO. (2024).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EBSCO FOLIO Apps and Features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EBSCO.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https://www.ebsco.com/academic-libraries/products/ebsco-folio/apps-features</a:t>
            </a:r>
            <a:endParaRPr/>
          </a:p>
        </p:txBody>
      </p:sp>
      <p:pic>
        <p:nvPicPr>
          <p:cNvPr id="1763" name="Google Shape;1763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62414" y="786664"/>
            <a:ext cx="4658926" cy="1589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3693" y="2520356"/>
            <a:ext cx="547038" cy="54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141" y="2517903"/>
            <a:ext cx="547037" cy="54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18374" y="3350754"/>
            <a:ext cx="547036" cy="54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33918" y="3350754"/>
            <a:ext cx="547036" cy="54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1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49463" y="3350754"/>
            <a:ext cx="547036" cy="547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114"/>
          <p:cNvSpPr/>
          <p:nvPr/>
        </p:nvSpPr>
        <p:spPr>
          <a:xfrm>
            <a:off x="2463247" y="2497897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14"/>
          <p:cNvSpPr/>
          <p:nvPr/>
        </p:nvSpPr>
        <p:spPr>
          <a:xfrm>
            <a:off x="3402830" y="3350754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14"/>
          <p:cNvSpPr/>
          <p:nvPr/>
        </p:nvSpPr>
        <p:spPr>
          <a:xfrm>
            <a:off x="3382798" y="2522710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14"/>
          <p:cNvSpPr/>
          <p:nvPr/>
        </p:nvSpPr>
        <p:spPr>
          <a:xfrm>
            <a:off x="7065008" y="3350417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14"/>
          <p:cNvSpPr/>
          <p:nvPr/>
        </p:nvSpPr>
        <p:spPr>
          <a:xfrm>
            <a:off x="4302349" y="2522710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4" name="Google Shape;1774;p114"/>
          <p:cNvGrpSpPr/>
          <p:nvPr/>
        </p:nvGrpSpPr>
        <p:grpSpPr>
          <a:xfrm>
            <a:off x="7980072" y="3343548"/>
            <a:ext cx="547525" cy="553700"/>
            <a:chOff x="10496828" y="4895655"/>
            <a:chExt cx="1088736" cy="1101015"/>
          </a:xfrm>
        </p:grpSpPr>
        <p:sp>
          <p:nvSpPr>
            <p:cNvPr id="1775" name="Google Shape;1775;p114"/>
            <p:cNvSpPr/>
            <p:nvPr/>
          </p:nvSpPr>
          <p:spPr>
            <a:xfrm>
              <a:off x="10497764" y="4895655"/>
              <a:ext cx="1087800" cy="1087800"/>
            </a:xfrm>
            <a:prstGeom prst="roundRect">
              <a:avLst>
                <a:gd fmla="val 16667" name="adj"/>
              </a:avLst>
            </a:prstGeom>
            <a:solidFill>
              <a:srgbClr val="2626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14"/>
            <p:cNvSpPr/>
            <p:nvPr/>
          </p:nvSpPr>
          <p:spPr>
            <a:xfrm>
              <a:off x="10496828" y="4908870"/>
              <a:ext cx="1087800" cy="1087800"/>
            </a:xfrm>
            <a:prstGeom prst="roundRect">
              <a:avLst>
                <a:gd fmla="val 16667" name="adj"/>
              </a:avLst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7" name="Google Shape;1777;p114"/>
          <p:cNvSpPr/>
          <p:nvPr/>
        </p:nvSpPr>
        <p:spPr>
          <a:xfrm>
            <a:off x="5221899" y="2522709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14"/>
          <p:cNvSpPr/>
          <p:nvPr/>
        </p:nvSpPr>
        <p:spPr>
          <a:xfrm>
            <a:off x="6141450" y="2522708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14"/>
          <p:cNvSpPr/>
          <p:nvPr/>
        </p:nvSpPr>
        <p:spPr>
          <a:xfrm>
            <a:off x="7061001" y="2497897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14"/>
          <p:cNvSpPr/>
          <p:nvPr/>
        </p:nvSpPr>
        <p:spPr>
          <a:xfrm>
            <a:off x="7980550" y="2522707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14"/>
          <p:cNvSpPr/>
          <p:nvPr/>
        </p:nvSpPr>
        <p:spPr>
          <a:xfrm>
            <a:off x="656199" y="3343771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14"/>
          <p:cNvSpPr/>
          <p:nvPr/>
        </p:nvSpPr>
        <p:spPr>
          <a:xfrm>
            <a:off x="1571743" y="3350417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14"/>
          <p:cNvSpPr/>
          <p:nvPr/>
        </p:nvSpPr>
        <p:spPr>
          <a:xfrm>
            <a:off x="2487287" y="3350417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14"/>
          <p:cNvSpPr/>
          <p:nvPr/>
        </p:nvSpPr>
        <p:spPr>
          <a:xfrm>
            <a:off x="7980550" y="1784970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114"/>
          <p:cNvSpPr/>
          <p:nvPr/>
        </p:nvSpPr>
        <p:spPr>
          <a:xfrm>
            <a:off x="7061000" y="1818481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14"/>
          <p:cNvSpPr/>
          <p:nvPr/>
        </p:nvSpPr>
        <p:spPr>
          <a:xfrm>
            <a:off x="616608" y="1815286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14"/>
          <p:cNvSpPr/>
          <p:nvPr/>
        </p:nvSpPr>
        <p:spPr>
          <a:xfrm>
            <a:off x="1536158" y="1813745"/>
            <a:ext cx="546900" cy="546900"/>
          </a:xfrm>
          <a:prstGeom prst="roundRect">
            <a:avLst>
              <a:gd fmla="val 16667" name="adj"/>
            </a:avLst>
          </a:pr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14"/>
          <p:cNvSpPr/>
          <p:nvPr/>
        </p:nvSpPr>
        <p:spPr>
          <a:xfrm>
            <a:off x="715550" y="4274811"/>
            <a:ext cx="1466100" cy="735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流通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89" name="Google Shape;1789;p114"/>
          <p:cNvSpPr/>
          <p:nvPr/>
        </p:nvSpPr>
        <p:spPr>
          <a:xfrm>
            <a:off x="2509100" y="4274825"/>
            <a:ext cx="1466100" cy="735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採購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90" name="Google Shape;1790;p114"/>
          <p:cNvSpPr/>
          <p:nvPr/>
        </p:nvSpPr>
        <p:spPr>
          <a:xfrm>
            <a:off x="4302633" y="4274800"/>
            <a:ext cx="1466100" cy="735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編目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91" name="Google Shape;1791;p114"/>
          <p:cNvSpPr/>
          <p:nvPr/>
        </p:nvSpPr>
        <p:spPr>
          <a:xfrm>
            <a:off x="6034844" y="4274788"/>
            <a:ext cx="2393700" cy="7359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電子資源管理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92" name="Google Shape;1792;p114"/>
          <p:cNvSpPr/>
          <p:nvPr/>
        </p:nvSpPr>
        <p:spPr>
          <a:xfrm>
            <a:off x="6350001" y="5240975"/>
            <a:ext cx="2078400" cy="804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圖書館管理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793" name="Google Shape;1793;p114"/>
          <p:cNvSpPr/>
          <p:nvPr/>
        </p:nvSpPr>
        <p:spPr>
          <a:xfrm>
            <a:off x="715550" y="5240979"/>
            <a:ext cx="2908800" cy="804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分析報表</a:t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</a:rPr>
              <a:t>Panorama Essentials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94" name="Google Shape;1794;p114"/>
          <p:cNvSpPr/>
          <p:nvPr/>
        </p:nvSpPr>
        <p:spPr>
          <a:xfrm>
            <a:off x="3877331" y="5240971"/>
            <a:ext cx="2219700" cy="804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任務進度管理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0"/>
          <p:cNvSpPr txBox="1"/>
          <p:nvPr>
            <p:ph idx="1" type="body"/>
          </p:nvPr>
        </p:nvSpPr>
        <p:spPr>
          <a:xfrm>
            <a:off x="715550" y="643598"/>
            <a:ext cx="7713000" cy="24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開放原始碼 = </a:t>
            </a:r>
            <a:r>
              <a:rPr lang="zh-TW"/>
              <a:t>開放原碼 = 開原</a:t>
            </a:r>
            <a:endParaRPr/>
          </a:p>
        </p:txBody>
      </p:sp>
      <p:sp>
        <p:nvSpPr>
          <p:cNvPr id="1222" name="Google Shape;1222;p70"/>
          <p:cNvSpPr txBox="1"/>
          <p:nvPr>
            <p:ph type="title"/>
          </p:nvPr>
        </p:nvSpPr>
        <p:spPr>
          <a:xfrm>
            <a:off x="715550" y="3117142"/>
            <a:ext cx="7713000" cy="6237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atua One"/>
                <a:ea typeface="Patua One"/>
                <a:cs typeface="Patua One"/>
                <a:sym typeface="Patua One"/>
              </a:rPr>
              <a:t>Open Source</a:t>
            </a:r>
            <a:endParaRPr>
              <a:latin typeface="Patua One"/>
              <a:ea typeface="Patua One"/>
              <a:cs typeface="Patua One"/>
              <a:sym typeface="Patua One"/>
            </a:endParaRPr>
          </a:p>
        </p:txBody>
      </p:sp>
      <p:sp>
        <p:nvSpPr>
          <p:cNvPr id="1223" name="Google Shape;1223;p7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4" name="Google Shape;1224;p7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0"/>
          <p:cNvSpPr txBox="1"/>
          <p:nvPr>
            <p:ph idx="1" type="body"/>
          </p:nvPr>
        </p:nvSpPr>
        <p:spPr>
          <a:xfrm>
            <a:off x="715550" y="4268950"/>
            <a:ext cx="77130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Open Source Software = OSS 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= </a:t>
            </a:r>
            <a:r>
              <a:rPr lang="zh-TW"/>
              <a:t>開原軟體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115"/>
          <p:cNvSpPr/>
          <p:nvPr/>
        </p:nvSpPr>
        <p:spPr>
          <a:xfrm>
            <a:off x="4485150" y="1401826"/>
            <a:ext cx="1968000" cy="28011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0" name="Google Shape;180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88" y="1"/>
            <a:ext cx="7941426" cy="502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1" name="Google Shape;1801;p115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02" name="Google Shape;1802;p115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開放原始碼的爭議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16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808" name="Google Shape;1808;p116"/>
          <p:cNvPicPr preferRelativeResize="0"/>
          <p:nvPr/>
        </p:nvPicPr>
        <p:blipFill rotWithShape="1">
          <a:blip r:embed="rId3">
            <a:alphaModFix amt="41000"/>
          </a:blip>
          <a:srcRect b="0" l="0" r="3642" t="0"/>
          <a:stretch/>
        </p:blipFill>
        <p:spPr>
          <a:xfrm>
            <a:off x="50" y="301525"/>
            <a:ext cx="9144000" cy="51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11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10" name="Google Shape;1810;p11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https://pixabay.com/photos/code-coding-web-development-944499/</a:t>
            </a:r>
            <a:r>
              <a:rPr lang="zh-TW"/>
              <a:t> </a:t>
            </a:r>
            <a:endParaRPr/>
          </a:p>
        </p:txBody>
      </p:sp>
      <p:sp>
        <p:nvSpPr>
          <p:cNvPr id="1811" name="Google Shape;1811;p116"/>
          <p:cNvSpPr/>
          <p:nvPr/>
        </p:nvSpPr>
        <p:spPr>
          <a:xfrm>
            <a:off x="321425" y="1333125"/>
            <a:ext cx="2941200" cy="10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開原軟體都是小工具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大型組織不能用啦</a:t>
            </a:r>
            <a:endParaRPr b="1" sz="2400"/>
          </a:p>
        </p:txBody>
      </p:sp>
      <p:pic>
        <p:nvPicPr>
          <p:cNvPr id="1812" name="Google Shape;1812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6100" y="1610849"/>
            <a:ext cx="3580725" cy="3791350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rgbClr val="FFFFFF"/>
            </a:outerShdw>
          </a:effectLst>
        </p:spPr>
      </p:pic>
      <p:sp>
        <p:nvSpPr>
          <p:cNvPr id="1813" name="Google Shape;1813;p116"/>
          <p:cNvSpPr txBox="1"/>
          <p:nvPr>
            <p:ph type="title"/>
          </p:nvPr>
        </p:nvSpPr>
        <p:spPr>
          <a:xfrm>
            <a:off x="1417700" y="5402200"/>
            <a:ext cx="6308700" cy="6237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免費的，最貴？</a:t>
            </a:r>
            <a:endParaRPr/>
          </a:p>
        </p:txBody>
      </p:sp>
      <p:sp>
        <p:nvSpPr>
          <p:cNvPr id="1814" name="Google Shape;1814;p116"/>
          <p:cNvSpPr/>
          <p:nvPr/>
        </p:nvSpPr>
        <p:spPr>
          <a:xfrm>
            <a:off x="4678774" y="643600"/>
            <a:ext cx="2757900" cy="10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原始碼都被看光光了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肯定會被抓漏洞</a:t>
            </a:r>
            <a:endParaRPr b="1" sz="2400"/>
          </a:p>
        </p:txBody>
      </p:sp>
      <p:sp>
        <p:nvSpPr>
          <p:cNvPr id="1815" name="Google Shape;1815;p116"/>
          <p:cNvSpPr/>
          <p:nvPr/>
        </p:nvSpPr>
        <p:spPr>
          <a:xfrm>
            <a:off x="494200" y="4070200"/>
            <a:ext cx="2691900" cy="10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程式碼如果出問題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上哪找人問？</a:t>
            </a:r>
            <a:endParaRPr b="1" sz="2400"/>
          </a:p>
        </p:txBody>
      </p:sp>
      <p:sp>
        <p:nvSpPr>
          <p:cNvPr id="1816" name="Google Shape;1816;p116"/>
          <p:cNvSpPr/>
          <p:nvPr/>
        </p:nvSpPr>
        <p:spPr>
          <a:xfrm>
            <a:off x="5644500" y="2319513"/>
            <a:ext cx="2941200" cy="10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開原程式碼都是個人作品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難登大雅之堂</a:t>
            </a:r>
            <a:endParaRPr b="1" sz="2400"/>
          </a:p>
        </p:txBody>
      </p:sp>
      <p:sp>
        <p:nvSpPr>
          <p:cNvPr id="1817" name="Google Shape;1817;p116"/>
          <p:cNvSpPr/>
          <p:nvPr/>
        </p:nvSpPr>
        <p:spPr>
          <a:xfrm>
            <a:off x="5434200" y="4070188"/>
            <a:ext cx="3151500" cy="106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程式居然不賣錢，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400"/>
              <a:t>不是傻子就是騙子</a:t>
            </a:r>
            <a:endParaRPr b="1" sz="2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17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「開放原始碼是由社群與技術愛好者所開發，因此只適用於這些族群。」</a:t>
            </a:r>
            <a:endParaRPr>
              <a:solidFill>
                <a:srgbClr val="FF0000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大多數開放原始碼專案都有說明文件不足的問題，彷彿只寫給自己人看，讓非技術人員難以使用。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事實上，現在大多企業使用的標準技術與協定，都是以開放原始碼的形式釋出。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由於原始碼開放供多方專家審閱、檢查，不斷提高開放原始碼的程式水準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現在越來越多企業與組織都擁抱開放原始碼技術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除了省錢，更重要的是參與整個開放原始碼「社群」</a:t>
            </a:r>
            <a:endParaRPr/>
          </a:p>
        </p:txBody>
      </p:sp>
      <p:sp>
        <p:nvSpPr>
          <p:cNvPr id="1823" name="Google Shape;1823;p117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開放原始碼不適用於企業嗎？</a:t>
            </a:r>
            <a:endParaRPr/>
          </a:p>
        </p:txBody>
      </p:sp>
      <p:sp>
        <p:nvSpPr>
          <p:cNvPr id="1824" name="Google Shape;1824;p11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25" name="Google Shape;1825;p11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625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Dirk-Peter van Leeuwen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）。破除 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 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迷思 企業應用開源碼放心無虞。收入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NetAdmin 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網管人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月號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/2015 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113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期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（頁 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）。網管人。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8"/>
          <p:cNvSpPr txBox="1"/>
          <p:nvPr>
            <p:ph idx="1" type="body"/>
          </p:nvPr>
        </p:nvSpPr>
        <p:spPr>
          <a:xfrm>
            <a:off x="715550" y="697975"/>
            <a:ext cx="7713000" cy="447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紅字是開放原始碼軟體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831" name="Google Shape;1831;p11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2020 </a:t>
            </a:r>
            <a:r>
              <a:rPr lang="zh-TW"/>
              <a:t>Top 10 globally installed ILSs</a:t>
            </a:r>
            <a:endParaRPr/>
          </a:p>
        </p:txBody>
      </p:sp>
      <p:sp>
        <p:nvSpPr>
          <p:cNvPr id="1832" name="Google Shape;1832;p11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33" name="Google Shape;1833;p11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“Libraries.org database,” Library Technology Guides, accessed March 2–17, 2020,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https://librarytechnology.org/libraries/search.pl</a:t>
            </a:r>
            <a:r>
              <a:rPr lang="zh-TW"/>
              <a:t>. </a:t>
            </a:r>
            <a:endParaRPr/>
          </a:p>
        </p:txBody>
      </p:sp>
      <p:graphicFrame>
        <p:nvGraphicFramePr>
          <p:cNvPr id="1834" name="Google Shape;1834;p118"/>
          <p:cNvGraphicFramePr/>
          <p:nvPr/>
        </p:nvGraphicFramePr>
        <p:xfrm>
          <a:off x="492700" y="697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{44F1F2E0-6B90-4EDA-8492-C0C3FB4D14E4}</a:tableStyleId>
              </a:tblPr>
              <a:tblGrid>
                <a:gridCol w="1470375"/>
                <a:gridCol w="3616225"/>
                <a:gridCol w="1568900"/>
                <a:gridCol w="15032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ILS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Vendor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United States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800">
                          <a:solidFill>
                            <a:srgbClr val="FFFFFF"/>
                          </a:solidFill>
                        </a:rPr>
                        <a:t>Worldwide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Koha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Numerous including standalone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1086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3687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Symphony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SirsiDynix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2565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3572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Sierra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Innovative Interfaces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1634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2148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Alma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Ex Libris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1065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1761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Destiny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Follett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1480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1530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Polaris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Innovative Interfaces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1286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1514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5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Evergreen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Numerous including standalone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830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943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Atriuum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Book Systems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823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826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Apollo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Biblionix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790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793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Aleph 500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Ex Libris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41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782</a:t>
                      </a:r>
                      <a:endParaRPr sz="1800"/>
                    </a:p>
                  </a:txBody>
                  <a:tcPr marT="19050" marB="19050" marR="28575" marL="2857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1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9"/>
          <p:cNvSpPr txBox="1"/>
          <p:nvPr>
            <p:ph type="title"/>
          </p:nvPr>
        </p:nvSpPr>
        <p:spPr>
          <a:xfrm>
            <a:off x="715550" y="56050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淡江資圖系的資訊組織課程教Koha</a:t>
            </a:r>
            <a:endParaRPr/>
          </a:p>
        </p:txBody>
      </p:sp>
      <p:sp>
        <p:nvSpPr>
          <p:cNvPr id="1841" name="Google Shape;1841;p11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42" name="Google Shape;1842;p11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3" name="Google Shape;184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875" y="292012"/>
            <a:ext cx="3081950" cy="231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4" name="Google Shape;184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949" y="3321149"/>
            <a:ext cx="2998199" cy="2252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5" name="Google Shape;184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9" y="292012"/>
            <a:ext cx="3183925" cy="23920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6" name="Google Shape;1846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444" y="3289693"/>
            <a:ext cx="3081950" cy="231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7" name="Google Shape;1847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0869" y="1720732"/>
            <a:ext cx="3081950" cy="231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20"/>
          <p:cNvSpPr txBox="1"/>
          <p:nvPr>
            <p:ph idx="1" type="body"/>
          </p:nvPr>
        </p:nvSpPr>
        <p:spPr>
          <a:xfrm>
            <a:off x="715500" y="13557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「大家都能看到開放原始碼的程式內容，駭客就可以直接看到系統漏洞，然後攻擊系統！」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事實上，任何事情都不可能完美。開原軟體會有漏洞，難道閉原軟體就沒有嗎？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可修復封閉軟體漏洞的人：只有擁有軟體權限的特定公司與人員可以修復。而且修復後要部署到你的環境，又是另一個問題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開放原始碼可以讓任何人找尋、填補漏洞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Samba套件2017/5/24被發現的漏洞，隔天就完成修復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LXC容器套件在2019/2/11被揭露runC漏洞，Proxmox VE開發團隊隔天立即合併修補並更新軟體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3" name="Google Shape;1853;p12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開放原始碼不夠安全嗎？</a:t>
            </a:r>
            <a:endParaRPr/>
          </a:p>
        </p:txBody>
      </p:sp>
      <p:sp>
        <p:nvSpPr>
          <p:cNvPr id="1854" name="Google Shape;1854;p12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5" name="Google Shape;1855;p12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Dirk-Peter van Leeuwen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）。破除 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 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迷思 企業應用開源碼放心無虞。收入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NetAdmin 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網管人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月號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/2015 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113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期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（頁 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）。網管人。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21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2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GitHub的</a:t>
            </a:r>
            <a:r>
              <a:rPr lang="zh-TW"/>
              <a:t>自動化漏洞掃描</a:t>
            </a:r>
            <a:endParaRPr/>
          </a:p>
        </p:txBody>
      </p:sp>
      <p:sp>
        <p:nvSpPr>
          <p:cNvPr id="1862" name="Google Shape;1862;p12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63" name="Google Shape;1863;p12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4" name="Google Shape;186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25" y="291850"/>
            <a:ext cx="6893038" cy="51103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" name="Google Shape;1869;p122"/>
          <p:cNvPicPr preferRelativeResize="0"/>
          <p:nvPr/>
        </p:nvPicPr>
        <p:blipFill rotWithShape="1">
          <a:blip r:embed="rId3">
            <a:alphaModFix/>
          </a:blip>
          <a:srcRect b="0" l="30862" r="0" t="0"/>
          <a:stretch/>
        </p:blipFill>
        <p:spPr>
          <a:xfrm>
            <a:off x="4445425" y="967800"/>
            <a:ext cx="4072576" cy="589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22"/>
          <p:cNvPicPr preferRelativeResize="0"/>
          <p:nvPr/>
        </p:nvPicPr>
        <p:blipFill rotWithShape="1">
          <a:blip r:embed="rId4">
            <a:alphaModFix/>
          </a:blip>
          <a:srcRect b="0" l="15947" r="22574" t="0"/>
          <a:stretch/>
        </p:blipFill>
        <p:spPr>
          <a:xfrm>
            <a:off x="818725" y="1318125"/>
            <a:ext cx="3409200" cy="55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22"/>
          <p:cNvSpPr/>
          <p:nvPr/>
        </p:nvSpPr>
        <p:spPr>
          <a:xfrm>
            <a:off x="4468925" y="1206250"/>
            <a:ext cx="3327900" cy="174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300" strike="sngStrike">
                <a:latin typeface="ZCOOL KuaiLe"/>
                <a:ea typeface="ZCOOL KuaiLe"/>
                <a:cs typeface="ZCOOL KuaiLe"/>
                <a:sym typeface="ZCOOL KuaiLe"/>
              </a:rPr>
              <a:t>用戶</a:t>
            </a:r>
            <a:endParaRPr sz="4300" strike="sngStrike">
              <a:latin typeface="ZCOOL KuaiLe"/>
              <a:ea typeface="ZCOOL KuaiLe"/>
              <a:cs typeface="ZCOOL KuaiLe"/>
              <a:sym typeface="ZCOOL Kuai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300">
                <a:latin typeface="ZCOOL KuaiLe"/>
                <a:ea typeface="ZCOOL KuaiLe"/>
                <a:cs typeface="ZCOOL KuaiLe"/>
                <a:sym typeface="ZCOOL KuaiLe"/>
              </a:rPr>
              <a:t>使用者</a:t>
            </a:r>
            <a:endParaRPr sz="4300">
              <a:latin typeface="ZCOOL KuaiLe"/>
              <a:ea typeface="ZCOOL KuaiLe"/>
              <a:cs typeface="ZCOOL KuaiLe"/>
              <a:sym typeface="ZCOOL KuaiLe"/>
            </a:endParaRPr>
          </a:p>
        </p:txBody>
      </p:sp>
      <p:sp>
        <p:nvSpPr>
          <p:cNvPr id="1872" name="Google Shape;1872;p12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zh-TW">
                <a:latin typeface="Lexend Light"/>
                <a:ea typeface="Lexend Light"/>
                <a:cs typeface="Lexend Light"/>
                <a:sym typeface="Lexend Light"/>
              </a:rPr>
              <a:t>‹#›</a:t>
            </a:fld>
            <a:endParaRPr b="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1873" name="Google Shape;1873;p122"/>
          <p:cNvCxnSpPr/>
          <p:nvPr/>
        </p:nvCxnSpPr>
        <p:spPr>
          <a:xfrm>
            <a:off x="818725" y="967950"/>
            <a:ext cx="0" cy="5890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p122"/>
          <p:cNvCxnSpPr/>
          <p:nvPr/>
        </p:nvCxnSpPr>
        <p:spPr>
          <a:xfrm>
            <a:off x="4220400" y="967950"/>
            <a:ext cx="0" cy="5890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5" name="Google Shape;1875;p122"/>
          <p:cNvCxnSpPr/>
          <p:nvPr/>
        </p:nvCxnSpPr>
        <p:spPr>
          <a:xfrm>
            <a:off x="4298100" y="967950"/>
            <a:ext cx="0" cy="5890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6" name="Google Shape;1876;p122"/>
          <p:cNvSpPr/>
          <p:nvPr/>
        </p:nvSpPr>
        <p:spPr>
          <a:xfrm>
            <a:off x="0" y="0"/>
            <a:ext cx="9144000" cy="831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77" name="Google Shape;1877;p122"/>
          <p:cNvSpPr/>
          <p:nvPr/>
        </p:nvSpPr>
        <p:spPr>
          <a:xfrm>
            <a:off x="3789737" y="1077649"/>
            <a:ext cx="899557" cy="76462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91919"/>
                </a:solidFill>
                <a:latin typeface="Dela Gothic One"/>
              </a:rPr>
              <a:t>自</a:t>
            </a:r>
          </a:p>
        </p:txBody>
      </p:sp>
      <p:sp>
        <p:nvSpPr>
          <p:cNvPr id="1878" name="Google Shape;1878;p122"/>
          <p:cNvSpPr/>
          <p:nvPr/>
        </p:nvSpPr>
        <p:spPr>
          <a:xfrm>
            <a:off x="3800463" y="1890397"/>
            <a:ext cx="890561" cy="73963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91919"/>
                </a:solidFill>
                <a:latin typeface="Dela Gothic One"/>
              </a:rPr>
              <a:t>己</a:t>
            </a:r>
          </a:p>
        </p:txBody>
      </p:sp>
      <p:sp>
        <p:nvSpPr>
          <p:cNvPr id="1879" name="Google Shape;1879;p122"/>
          <p:cNvSpPr/>
          <p:nvPr/>
        </p:nvSpPr>
        <p:spPr>
          <a:xfrm>
            <a:off x="3800463" y="2664023"/>
            <a:ext cx="961526" cy="7736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91919"/>
                </a:solidFill>
                <a:latin typeface="Dela Gothic One"/>
              </a:rPr>
              <a:t>改</a:t>
            </a:r>
          </a:p>
        </p:txBody>
      </p:sp>
      <p:sp>
        <p:nvSpPr>
          <p:cNvPr id="1880" name="Google Shape;1880;p122"/>
          <p:cNvSpPr/>
          <p:nvPr/>
        </p:nvSpPr>
        <p:spPr>
          <a:xfrm>
            <a:off x="3800463" y="3437649"/>
            <a:ext cx="967523" cy="7606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91919"/>
                </a:solidFill>
                <a:latin typeface="Dela Gothic One"/>
              </a:rPr>
              <a:t>程</a:t>
            </a:r>
          </a:p>
        </p:txBody>
      </p:sp>
      <p:sp>
        <p:nvSpPr>
          <p:cNvPr id="1881" name="Google Shape;1881;p122"/>
          <p:cNvSpPr/>
          <p:nvPr/>
        </p:nvSpPr>
        <p:spPr>
          <a:xfrm rot="5400000">
            <a:off x="3922408" y="5277238"/>
            <a:ext cx="755626" cy="21289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91919"/>
                </a:solidFill>
                <a:latin typeface="Dela Gothic One"/>
              </a:rPr>
              <a:t>...</a:t>
            </a:r>
          </a:p>
        </p:txBody>
      </p:sp>
      <p:sp>
        <p:nvSpPr>
          <p:cNvPr id="1882" name="Google Shape;1882;p122"/>
          <p:cNvSpPr/>
          <p:nvPr/>
        </p:nvSpPr>
        <p:spPr>
          <a:xfrm>
            <a:off x="3793961" y="5877794"/>
            <a:ext cx="1012501" cy="8116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91919"/>
                </a:solidFill>
                <a:latin typeface="Dela Gothic One"/>
              </a:rPr>
              <a:t>!?</a:t>
            </a:r>
          </a:p>
        </p:txBody>
      </p:sp>
      <p:sp>
        <p:nvSpPr>
          <p:cNvPr id="1883" name="Google Shape;1883;p122"/>
          <p:cNvSpPr/>
          <p:nvPr/>
        </p:nvSpPr>
        <p:spPr>
          <a:xfrm>
            <a:off x="811975" y="113175"/>
            <a:ext cx="4551528" cy="604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91919"/>
                </a:solidFill>
                <a:latin typeface="Dela Gothic One"/>
              </a:rPr>
              <a:t>要上了嗎......??</a:t>
            </a:r>
          </a:p>
        </p:txBody>
      </p:sp>
      <p:grpSp>
        <p:nvGrpSpPr>
          <p:cNvPr id="1884" name="Google Shape;1884;p122"/>
          <p:cNvGrpSpPr/>
          <p:nvPr/>
        </p:nvGrpSpPr>
        <p:grpSpPr>
          <a:xfrm rot="-767447">
            <a:off x="597699" y="3651967"/>
            <a:ext cx="463398" cy="2840814"/>
            <a:chOff x="-196624" y="3382374"/>
            <a:chExt cx="723500" cy="4435350"/>
          </a:xfrm>
        </p:grpSpPr>
        <p:sp>
          <p:nvSpPr>
            <p:cNvPr id="1885" name="Google Shape;1885;p122"/>
            <p:cNvSpPr/>
            <p:nvPr/>
          </p:nvSpPr>
          <p:spPr>
            <a:xfrm>
              <a:off x="-196624" y="3382374"/>
              <a:ext cx="716969" cy="580821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191919"/>
                  </a:solidFill>
                  <a:latin typeface="Dela Gothic One"/>
                </a:rPr>
                <a:t>欸</a:t>
              </a:r>
            </a:p>
          </p:txBody>
        </p:sp>
        <p:sp>
          <p:nvSpPr>
            <p:cNvPr id="1886" name="Google Shape;1886;p122"/>
            <p:cNvSpPr/>
            <p:nvPr/>
          </p:nvSpPr>
          <p:spPr>
            <a:xfrm flipH="1" rot="-5400000">
              <a:off x="-131813" y="4239947"/>
              <a:ext cx="587374" cy="16550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381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191919"/>
                  </a:solidFill>
                  <a:latin typeface="Dela Gothic One"/>
                </a:rPr>
                <a:t>...</a:t>
              </a:r>
            </a:p>
          </p:txBody>
        </p:sp>
        <p:sp>
          <p:nvSpPr>
            <p:cNvPr id="1887" name="Google Shape;1887;p122"/>
            <p:cNvSpPr/>
            <p:nvPr/>
          </p:nvSpPr>
          <p:spPr>
            <a:xfrm>
              <a:off x="-196624" y="4682174"/>
              <a:ext cx="699553" cy="58454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191919"/>
                  </a:solidFill>
                  <a:latin typeface="Dela Gothic One"/>
                </a:rPr>
                <a:t>真</a:t>
              </a:r>
            </a:p>
          </p:txBody>
        </p:sp>
        <p:sp>
          <p:nvSpPr>
            <p:cNvPr id="1888" name="Google Shape;1888;p122"/>
            <p:cNvSpPr/>
            <p:nvPr/>
          </p:nvSpPr>
          <p:spPr>
            <a:xfrm>
              <a:off x="-196624" y="5332524"/>
              <a:ext cx="665446" cy="58454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191919"/>
                  </a:solidFill>
                  <a:latin typeface="Dela Gothic One"/>
                </a:rPr>
                <a:t>的</a:t>
              </a:r>
            </a:p>
          </p:txBody>
        </p:sp>
        <p:sp>
          <p:nvSpPr>
            <p:cNvPr id="1889" name="Google Shape;1889;p122"/>
            <p:cNvSpPr/>
            <p:nvPr/>
          </p:nvSpPr>
          <p:spPr>
            <a:xfrm>
              <a:off x="-196624" y="5978174"/>
              <a:ext cx="723500" cy="577843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191919"/>
                  </a:solidFill>
                  <a:latin typeface="Dela Gothic One"/>
                </a:rPr>
                <a:t>假</a:t>
              </a:r>
            </a:p>
          </p:txBody>
        </p:sp>
        <p:sp>
          <p:nvSpPr>
            <p:cNvPr id="1890" name="Google Shape;1890;p122"/>
            <p:cNvSpPr/>
            <p:nvPr/>
          </p:nvSpPr>
          <p:spPr>
            <a:xfrm>
              <a:off x="-196624" y="6592274"/>
              <a:ext cx="665446" cy="58454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191919"/>
                  </a:solidFill>
                  <a:latin typeface="Dela Gothic One"/>
                </a:rPr>
                <a:t>的</a:t>
              </a:r>
            </a:p>
          </p:txBody>
        </p:sp>
        <p:sp>
          <p:nvSpPr>
            <p:cNvPr id="1891" name="Google Shape;1891;p122"/>
            <p:cNvSpPr/>
            <p:nvPr/>
          </p:nvSpPr>
          <p:spPr>
            <a:xfrm>
              <a:off x="-119336" y="7213074"/>
              <a:ext cx="510877" cy="604650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191919"/>
                  </a:solidFill>
                  <a:latin typeface="Dela Gothic One"/>
                </a:rPr>
                <a:t>？</a:t>
              </a:r>
            </a:p>
          </p:txBody>
        </p:sp>
      </p:grpSp>
      <p:cxnSp>
        <p:nvCxnSpPr>
          <p:cNvPr id="1892" name="Google Shape;1892;p122"/>
          <p:cNvCxnSpPr/>
          <p:nvPr/>
        </p:nvCxnSpPr>
        <p:spPr>
          <a:xfrm>
            <a:off x="811963" y="979663"/>
            <a:ext cx="34092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3" name="Google Shape;1893;p122"/>
          <p:cNvCxnSpPr/>
          <p:nvPr/>
        </p:nvCxnSpPr>
        <p:spPr>
          <a:xfrm>
            <a:off x="4298088" y="979663"/>
            <a:ext cx="4349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4" name="Google Shape;189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5126" y="6333125"/>
            <a:ext cx="1619674" cy="4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122"/>
          <p:cNvSpPr/>
          <p:nvPr/>
        </p:nvSpPr>
        <p:spPr>
          <a:xfrm>
            <a:off x="6885550" y="6140473"/>
            <a:ext cx="1557551" cy="1506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91919"/>
                </a:solidFill>
                <a:latin typeface="Dela Gothic One"/>
              </a:rPr>
              <a:t>助教出外取材，次回開始休刊</a:t>
            </a:r>
          </a:p>
        </p:txBody>
      </p:sp>
      <p:sp>
        <p:nvSpPr>
          <p:cNvPr id="1896" name="Google Shape;1896;p122"/>
          <p:cNvSpPr/>
          <p:nvPr/>
        </p:nvSpPr>
        <p:spPr>
          <a:xfrm>
            <a:off x="3800463" y="4198285"/>
            <a:ext cx="956529" cy="7716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381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191919"/>
                </a:solidFill>
                <a:latin typeface="Dela Gothic One"/>
              </a:rPr>
              <a:t>式</a:t>
            </a:r>
          </a:p>
        </p:txBody>
      </p:sp>
      <p:pic>
        <p:nvPicPr>
          <p:cNvPr id="1897" name="Google Shape;1897;p122"/>
          <p:cNvPicPr preferRelativeResize="0"/>
          <p:nvPr/>
        </p:nvPicPr>
        <p:blipFill rotWithShape="1">
          <a:blip r:embed="rId6">
            <a:alphaModFix/>
          </a:blip>
          <a:srcRect b="40363" l="30280" r="18612" t="10321"/>
          <a:stretch/>
        </p:blipFill>
        <p:spPr>
          <a:xfrm>
            <a:off x="6891224" y="6381075"/>
            <a:ext cx="321900" cy="31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8" name="Google Shape;1898;p122"/>
          <p:cNvSpPr/>
          <p:nvPr/>
        </p:nvSpPr>
        <p:spPr>
          <a:xfrm>
            <a:off x="7392050" y="6444013"/>
            <a:ext cx="985800" cy="19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Lexend Light"/>
                <a:ea typeface="Lexend Light"/>
                <a:cs typeface="Lexend Light"/>
                <a:sym typeface="Lexend Light"/>
              </a:rPr>
              <a:t>希希助教出差中</a:t>
            </a:r>
            <a:endParaRPr sz="10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2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「開放原始碼讓人免費取得，但這一定是便宜沒好貨！」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開放原始碼的社群參與</a:t>
            </a:r>
            <a:r>
              <a:rPr lang="zh-TW"/>
              <a:t>和</a:t>
            </a:r>
            <a:r>
              <a:rPr lang="zh-TW"/>
              <a:t>共享特性，的確有許多品質參差不齊的專案。但這裡面也不乏優質的開放原始碼專案。</a:t>
            </a:r>
            <a:endParaRPr/>
          </a:p>
        </p:txBody>
      </p:sp>
      <p:sp>
        <p:nvSpPr>
          <p:cNvPr id="1904" name="Google Shape;1904;p12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軟體及服務品質低落嗎？ (1/2)</a:t>
            </a:r>
            <a:endParaRPr/>
          </a:p>
        </p:txBody>
      </p:sp>
      <p:sp>
        <p:nvSpPr>
          <p:cNvPr id="1905" name="Google Shape;1905;p12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06" name="Google Shape;1906;p12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Civeyrac, A.-L. (2019, February 11).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one who created languages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Welcome to the Jungle.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https://www.welcometothejungle.com/en/articles/anders-hejlsberg-microsoft-caree</a:t>
            </a:r>
            <a:endParaRPr/>
          </a:p>
        </p:txBody>
      </p:sp>
      <p:pic>
        <p:nvPicPr>
          <p:cNvPr id="1907" name="Google Shape;1907;p123"/>
          <p:cNvPicPr preferRelativeResize="0"/>
          <p:nvPr/>
        </p:nvPicPr>
        <p:blipFill rotWithShape="1">
          <a:blip r:embed="rId5">
            <a:alphaModFix/>
          </a:blip>
          <a:srcRect b="0" l="0" r="7783" t="0"/>
          <a:stretch/>
        </p:blipFill>
        <p:spPr>
          <a:xfrm>
            <a:off x="5481174" y="2641675"/>
            <a:ext cx="3662825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123"/>
          <p:cNvSpPr txBox="1"/>
          <p:nvPr>
            <p:ph idx="1" type="body"/>
          </p:nvPr>
        </p:nvSpPr>
        <p:spPr>
          <a:xfrm>
            <a:off x="715550" y="2787700"/>
            <a:ext cx="5646300" cy="30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許多開放原始碼專案是由頂尖的工程師開發，或是與商業公司共同維護。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Anders Hejlsberg</a:t>
            </a:r>
            <a:br>
              <a:rPr lang="zh-TW"/>
            </a:br>
            <a:r>
              <a:rPr lang="zh-TW"/>
              <a:t>開原TypeScript程式語言知名開發者，也是微軟的工程師。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24"/>
          <p:cNvSpPr txBox="1"/>
          <p:nvPr>
            <p:ph idx="1" type="body"/>
          </p:nvPr>
        </p:nvSpPr>
        <p:spPr>
          <a:xfrm>
            <a:off x="715550" y="1341325"/>
            <a:ext cx="4011600" cy="475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傳統軟體的商業模式是建立在授權、客戶支援與維護合約的基礎上。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客戶出問題時</a:t>
            </a:r>
            <a:r>
              <a:rPr lang="zh-TW"/>
              <a:t>只能在</a:t>
            </a:r>
            <a:r>
              <a:rPr lang="zh-TW"/>
              <a:t>尋求單一公司協助！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然而，</a:t>
            </a:r>
            <a:r>
              <a:rPr lang="zh-TW"/>
              <a:t>你的問題也會是大家的問題。開原社群集思廣益有時更有效率！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zh-TW" sz="2300">
                <a:latin typeface="Lexend"/>
                <a:ea typeface="Lexend"/>
                <a:cs typeface="Lexend"/>
                <a:sym typeface="Lexend"/>
              </a:rPr>
              <a:t>高手在民間！</a:t>
            </a:r>
            <a:endParaRPr b="1" sz="23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14" name="Google Shape;1914;p12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軟體及服務品質低落</a:t>
            </a:r>
            <a:r>
              <a:rPr lang="zh-TW"/>
              <a:t>嗎？</a:t>
            </a:r>
            <a:r>
              <a:rPr lang="zh-TW"/>
              <a:t> (2/2)</a:t>
            </a:r>
            <a:endParaRPr/>
          </a:p>
        </p:txBody>
      </p:sp>
      <p:sp>
        <p:nvSpPr>
          <p:cNvPr id="1915" name="Google Shape;1915;p12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16" name="Google Shape;1916;p12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Dirk-Peter van Leeuwen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）。破除 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 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迷思 企業應用開源碼放心無虞。收入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NetAdmin 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網管人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月號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/2015 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113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期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（頁 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）。網管人。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7" name="Google Shape;1917;p12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4983925" y="1341325"/>
            <a:ext cx="3875901" cy="4852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1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「開放原始碼」軟體的</a:t>
            </a:r>
            <a:r>
              <a:rPr lang="zh-TW" u="sng"/>
              <a:t>原始碼</a:t>
            </a:r>
            <a:r>
              <a:rPr lang="zh-TW"/>
              <a:t>可供</a:t>
            </a:r>
            <a:r>
              <a:rPr lang="zh-TW">
                <a:highlight>
                  <a:srgbClr val="FFFF00"/>
                </a:highlight>
              </a:rPr>
              <a:t>任何使用者</a:t>
            </a:r>
            <a:r>
              <a:rPr lang="zh-TW"/>
              <a:t>存取。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「開放原始碼」軟體會採用特定的</a:t>
            </a:r>
            <a:r>
              <a:rPr lang="zh-TW">
                <a:highlight>
                  <a:srgbClr val="FFFF00"/>
                </a:highlight>
              </a:rPr>
              <a:t>授權條款</a:t>
            </a:r>
            <a:r>
              <a:rPr lang="zh-TW"/>
              <a:t>來發佈。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這些授權條款確保任何人都可以使用、修改和改進產品。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zh-TW"/>
              <a:t>使用者也可以將修改或未修改的版本重新分發給他人。</a:t>
            </a:r>
            <a:endParaRPr/>
          </a:p>
        </p:txBody>
      </p:sp>
      <p:sp>
        <p:nvSpPr>
          <p:cNvPr id="1231" name="Google Shape;1231;p71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什麼是「開放原始碼」</a:t>
            </a:r>
            <a:endParaRPr/>
          </a:p>
        </p:txBody>
      </p:sp>
      <p:sp>
        <p:nvSpPr>
          <p:cNvPr id="1232" name="Google Shape;1232;p7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33" name="Google Shape;1233;p7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70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Franke, N. (2010). Open Source. In Wiley International Encyclopedia of Marketing. John Wiley &amp; Sons, Ltd.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https://doi.org/10.1002/9781444316568.wiem05045</a:t>
            </a:r>
            <a:r>
              <a:rPr lang="zh-TW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https://pixabay.com/photos/programming-coding-6977450/</a:t>
            </a:r>
            <a:r>
              <a:rPr lang="zh-TW"/>
              <a:t> </a:t>
            </a:r>
            <a:endParaRPr/>
          </a:p>
        </p:txBody>
      </p:sp>
      <p:pic>
        <p:nvPicPr>
          <p:cNvPr id="1234" name="Google Shape;123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0175" y="3601675"/>
            <a:ext cx="3343650" cy="2675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25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25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Black Duck Open Hub檢測</a:t>
            </a:r>
            <a:endParaRPr/>
          </a:p>
        </p:txBody>
      </p:sp>
      <p:sp>
        <p:nvSpPr>
          <p:cNvPr id="1924" name="Google Shape;1924;p12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5" name="Google Shape;1925;p125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https://openhub.net/p/folio-stripes-core</a:t>
            </a:r>
            <a:r>
              <a:rPr lang="zh-TW"/>
              <a:t> </a:t>
            </a:r>
            <a:endParaRPr/>
          </a:p>
        </p:txBody>
      </p:sp>
      <p:pic>
        <p:nvPicPr>
          <p:cNvPr id="1926" name="Google Shape;1926;p125"/>
          <p:cNvPicPr preferRelativeResize="0"/>
          <p:nvPr/>
        </p:nvPicPr>
        <p:blipFill rotWithShape="1">
          <a:blip r:embed="rId4">
            <a:alphaModFix/>
          </a:blip>
          <a:srcRect b="44404" l="0" r="0" t="0"/>
          <a:stretch/>
        </p:blipFill>
        <p:spPr>
          <a:xfrm>
            <a:off x="1337813" y="676050"/>
            <a:ext cx="6468337" cy="231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25"/>
          <p:cNvPicPr preferRelativeResize="0"/>
          <p:nvPr/>
        </p:nvPicPr>
        <p:blipFill rotWithShape="1">
          <a:blip r:embed="rId5">
            <a:alphaModFix/>
          </a:blip>
          <a:srcRect b="39838" l="0" r="0" t="0"/>
          <a:stretch/>
        </p:blipFill>
        <p:spPr>
          <a:xfrm>
            <a:off x="1337848" y="2990705"/>
            <a:ext cx="6468337" cy="2379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8" name="Google Shape;1928;p125"/>
          <p:cNvGrpSpPr/>
          <p:nvPr/>
        </p:nvGrpSpPr>
        <p:grpSpPr>
          <a:xfrm>
            <a:off x="1337802" y="2500673"/>
            <a:ext cx="6468096" cy="1044461"/>
            <a:chOff x="751103" y="2327820"/>
            <a:chExt cx="7680000" cy="3655796"/>
          </a:xfrm>
        </p:grpSpPr>
        <p:sp>
          <p:nvSpPr>
            <p:cNvPr id="1929" name="Google Shape;1929;p125"/>
            <p:cNvSpPr/>
            <p:nvPr/>
          </p:nvSpPr>
          <p:spPr>
            <a:xfrm>
              <a:off x="751103" y="2327820"/>
              <a:ext cx="7680000" cy="1827900"/>
            </a:xfrm>
            <a:prstGeom prst="rect">
              <a:avLst/>
            </a:prstGeom>
            <a:gradFill>
              <a:gsLst>
                <a:gs pos="0">
                  <a:srgbClr val="BFBFBF">
                    <a:alpha val="0"/>
                  </a:srgbClr>
                </a:gs>
                <a:gs pos="49000">
                  <a:srgbClr val="999999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25"/>
            <p:cNvSpPr/>
            <p:nvPr/>
          </p:nvSpPr>
          <p:spPr>
            <a:xfrm flipH="1" rot="10800000">
              <a:off x="751103" y="4155717"/>
              <a:ext cx="7680000" cy="1827900"/>
            </a:xfrm>
            <a:prstGeom prst="rect">
              <a:avLst/>
            </a:prstGeom>
            <a:gradFill>
              <a:gsLst>
                <a:gs pos="0">
                  <a:srgbClr val="BFBFBF">
                    <a:alpha val="0"/>
                  </a:srgbClr>
                </a:gs>
                <a:gs pos="49000">
                  <a:srgbClr val="999999"/>
                </a:gs>
                <a:gs pos="100000">
                  <a:srgbClr val="73737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1" name="Google Shape;1931;p125"/>
          <p:cNvSpPr/>
          <p:nvPr/>
        </p:nvSpPr>
        <p:spPr>
          <a:xfrm>
            <a:off x="5025140" y="2865925"/>
            <a:ext cx="1372200" cy="679200"/>
          </a:xfrm>
          <a:prstGeom prst="wedgeRoundRectCallout">
            <a:avLst>
              <a:gd fmla="val -45146" name="adj1"/>
              <a:gd fmla="val 7861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SAFE!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2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「開放原始碼只有程式碼，可是光看程式碼也不會使用整個系統啊？」</a:t>
            </a:r>
            <a:endParaRPr>
              <a:solidFill>
                <a:srgbClr val="FF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免費的社群版開原軟體是大家的入門：</a:t>
            </a:r>
            <a:r>
              <a:rPr lang="zh-TW"/>
              <a:t>很多組織在</a:t>
            </a:r>
            <a:r>
              <a:rPr lang="zh-TW"/>
              <a:t>一開始會先使用社群版，或是要評估可行性、或是從事非主要業務性質的工作、研發或測試等情況也會使用社群版。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Font typeface="Lexend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大部分企業在關鍵業務的部署上，通常會選擇有廠商支援、適用於企業的版本。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企業版通常會提供限時支援保證、遠端支援、或是提供雲端環境部屬。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即使選擇企業版，開放原始碼軟體仍是維持開原、共享的社群精神。</a:t>
            </a:r>
            <a:endParaRPr/>
          </a:p>
        </p:txBody>
      </p:sp>
      <p:sp>
        <p:nvSpPr>
          <p:cNvPr id="1937" name="Google Shape;1937;p12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開放原始碼軟體的支援薄弱嗎？</a:t>
            </a:r>
            <a:endParaRPr/>
          </a:p>
        </p:txBody>
      </p:sp>
      <p:sp>
        <p:nvSpPr>
          <p:cNvPr id="1938" name="Google Shape;1938;p12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39" name="Google Shape;1939;p12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Dirk-Peter van Leeuwen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2015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）。破除 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 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迷思 企業應用開源碼放心無虞。收入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NetAdmin 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網管人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月號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/2015 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第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113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期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（頁 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）。網管人。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2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2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Proxmox VE</a:t>
            </a:r>
            <a:r>
              <a:rPr lang="zh-TW"/>
              <a:t>企業版提供更多支援</a:t>
            </a:r>
            <a:endParaRPr/>
          </a:p>
        </p:txBody>
      </p:sp>
      <p:sp>
        <p:nvSpPr>
          <p:cNvPr id="1946" name="Google Shape;1946;p12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47" name="Google Shape;1947;p12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https://www.proxmox.com/en/proxmox-virtual-environment/pricing</a:t>
            </a:r>
            <a:r>
              <a:rPr lang="zh-TW"/>
              <a:t> </a:t>
            </a:r>
            <a:endParaRPr/>
          </a:p>
        </p:txBody>
      </p:sp>
      <p:pic>
        <p:nvPicPr>
          <p:cNvPr id="1948" name="Google Shape;194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75" y="250448"/>
            <a:ext cx="8575649" cy="5151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28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lang="zh-TW">
                <a:solidFill>
                  <a:srgbClr val="FF0000"/>
                </a:solidFill>
              </a:rPr>
              <a:t>「開放原始碼是靠大家賣熱血貢獻的結果，可是光靠熱血要怎麼生活？」</a:t>
            </a:r>
            <a:endParaRPr>
              <a:solidFill>
                <a:srgbClr val="FF0000"/>
              </a:solidFill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事實上，</a:t>
            </a:r>
            <a:r>
              <a:rPr lang="zh-TW"/>
              <a:t>開放原始碼已經發展出許多成熟的商業模式。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授權相關的商業模式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限制型授權</a:t>
            </a:r>
            <a:r>
              <a:rPr lang="zh-TW"/>
              <a:t>：部分開原授權條款會強制改作商品也必須開原。若企業想要改作後轉為閉原商業化，則需跟原著者購買授權。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核心開放</a:t>
            </a:r>
            <a:r>
              <a:rPr lang="zh-TW"/>
              <a:t>：大部分程式碼是開原的，但針對客戶客製化的特有部分則不開放。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1200"/>
              </a:spcAft>
              <a:buSzPts val="2000"/>
              <a:buChar char="○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混用授權</a:t>
            </a:r>
            <a:r>
              <a:rPr lang="zh-TW"/>
              <a:t>：</a:t>
            </a:r>
            <a:r>
              <a:rPr lang="zh-TW"/>
              <a:t>基本的原始碼庫都是開原授權，但引用了專有版本的函式庫，只有取得授權金鑰才能解鎖商用功能。</a:t>
            </a:r>
            <a:endParaRPr/>
          </a:p>
        </p:txBody>
      </p:sp>
      <p:sp>
        <p:nvSpPr>
          <p:cNvPr id="1954" name="Google Shape;1954;p128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開放原始碼是賠錢生意？ (1/2)</a:t>
            </a:r>
            <a:endParaRPr/>
          </a:p>
        </p:txBody>
      </p:sp>
      <p:sp>
        <p:nvSpPr>
          <p:cNvPr id="1955" name="Google Shape;1955;p12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56" name="Google Shape;1956;p12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ossii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，六月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日）。開放原始碼企業賺錢的五種方式。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晟鑫科技部落格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https://blog.ossii.com.tw/?p=2296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29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29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/>
              <a:t>如果產品包含MySQL而不想開原，必須購買授權</a:t>
            </a:r>
            <a:endParaRPr sz="2600"/>
          </a:p>
        </p:txBody>
      </p:sp>
      <p:sp>
        <p:nvSpPr>
          <p:cNvPr id="1963" name="Google Shape;1963;p12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64" name="Google Shape;1964;p129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https://www.mysql.com/about/legal/licensing/oem/</a:t>
            </a:r>
            <a:r>
              <a:rPr lang="zh-TW"/>
              <a:t> </a:t>
            </a:r>
            <a:endParaRPr/>
          </a:p>
        </p:txBody>
      </p:sp>
      <p:pic>
        <p:nvPicPr>
          <p:cNvPr id="1965" name="Google Shape;196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125" y="363463"/>
            <a:ext cx="77057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30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服務</a:t>
            </a:r>
            <a:r>
              <a:rPr lang="zh-TW"/>
              <a:t>相關的商業模式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技術支援 (Redhat模式)</a:t>
            </a:r>
            <a:r>
              <a:rPr lang="zh-TW"/>
              <a:t>：向企業銷售部署及整合服務、認證的訓練課程、即時線上支援等服務。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1200"/>
              </a:spcAft>
              <a:buSzPts val="2000"/>
              <a:buChar char="○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主機託管</a:t>
            </a:r>
            <a:r>
              <a:rPr lang="zh-TW"/>
              <a:t>：企業不需在本地架設，而是以雲端代管的形式部署，省時省力且有不斷線保證。</a:t>
            </a:r>
            <a:endParaRPr b="1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71" name="Google Shape;1971;p130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開放原始碼是賠錢生意？ (2/2)</a:t>
            </a:r>
            <a:endParaRPr/>
          </a:p>
        </p:txBody>
      </p:sp>
      <p:sp>
        <p:nvSpPr>
          <p:cNvPr id="1972" name="Google Shape;1972;p130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73" name="Google Shape;1973;p130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ossii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，六月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日）。開放原始碼企業賺錢的五種方式。</a:t>
            </a:r>
            <a:r>
              <a:rPr i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晟鑫科技部落格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https://blog.ossii.com.tw/?p=2296</a:t>
            </a:r>
            <a:endParaRPr/>
          </a:p>
        </p:txBody>
      </p:sp>
      <p:pic>
        <p:nvPicPr>
          <p:cNvPr id="1974" name="Google Shape;197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500" y="3739450"/>
            <a:ext cx="2263700" cy="22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400" y="3739450"/>
            <a:ext cx="2263700" cy="22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31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開放原始碼的商業公司</a:t>
            </a:r>
            <a:endParaRPr/>
          </a:p>
        </p:txBody>
      </p:sp>
      <p:sp>
        <p:nvSpPr>
          <p:cNvPr id="1981" name="Google Shape;1981;p131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82" name="Google Shape;1982;p131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3" name="Google Shape;198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00" y="1028339"/>
            <a:ext cx="7869351" cy="367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725" y="4297825"/>
            <a:ext cx="951950" cy="9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32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碩陽數位有限公司 (新北)</a:t>
            </a:r>
            <a:endParaRPr/>
          </a:p>
        </p:txBody>
      </p:sp>
      <p:sp>
        <p:nvSpPr>
          <p:cNvPr id="1990" name="Google Shape;1990;p13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臺灣在地的</a:t>
            </a:r>
            <a:r>
              <a:rPr lang="zh-TW"/>
              <a:t>開原企業廠商</a:t>
            </a:r>
            <a:endParaRPr/>
          </a:p>
        </p:txBody>
      </p:sp>
      <p:sp>
        <p:nvSpPr>
          <p:cNvPr id="1991" name="Google Shape;1991;p13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92" name="Google Shape;1992;p132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節省工具箱 (臺中)</a:t>
            </a:r>
            <a:endParaRPr/>
          </a:p>
        </p:txBody>
      </p:sp>
      <p:sp>
        <p:nvSpPr>
          <p:cNvPr id="1993" name="Google Shape;1993;p132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Koha圖書館自動化系統</a:t>
            </a:r>
            <a:endParaRPr/>
          </a:p>
        </p:txBody>
      </p:sp>
      <p:sp>
        <p:nvSpPr>
          <p:cNvPr id="1994" name="Google Shape;1994;p132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zh-TW"/>
              <a:t>Proxmox VE</a:t>
            </a:r>
            <a:r>
              <a:rPr lang="zh-TW"/>
              <a:t>系列開原伺服器虛擬化、資安管理、資訊管理系統</a:t>
            </a:r>
            <a:endParaRPr/>
          </a:p>
        </p:txBody>
      </p:sp>
      <p:pic>
        <p:nvPicPr>
          <p:cNvPr id="1995" name="Google Shape;1995;p132"/>
          <p:cNvPicPr preferRelativeResize="0"/>
          <p:nvPr/>
        </p:nvPicPr>
        <p:blipFill rotWithShape="1">
          <a:blip r:embed="rId3">
            <a:alphaModFix/>
          </a:blip>
          <a:srcRect b="21562" l="11316" r="56404" t="0"/>
          <a:stretch/>
        </p:blipFill>
        <p:spPr>
          <a:xfrm>
            <a:off x="1280474" y="2657600"/>
            <a:ext cx="2726749" cy="33979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96" name="Google Shape;1996;p132"/>
          <p:cNvPicPr preferRelativeResize="0"/>
          <p:nvPr/>
        </p:nvPicPr>
        <p:blipFill rotWithShape="1">
          <a:blip r:embed="rId4">
            <a:alphaModFix/>
          </a:blip>
          <a:srcRect b="0" l="18927" r="18933" t="0"/>
          <a:stretch/>
        </p:blipFill>
        <p:spPr>
          <a:xfrm>
            <a:off x="4572050" y="3129295"/>
            <a:ext cx="3739075" cy="300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33"/>
          <p:cNvSpPr/>
          <p:nvPr/>
        </p:nvSpPr>
        <p:spPr>
          <a:xfrm>
            <a:off x="6711625" y="1401824"/>
            <a:ext cx="1599600" cy="2443800"/>
          </a:xfrm>
          <a:prstGeom prst="roundRect">
            <a:avLst>
              <a:gd fmla="val 6969" name="adj"/>
            </a:avLst>
          </a:prstGeom>
          <a:solidFill>
            <a:srgbClr val="F4CCCC">
              <a:alpha val="48170"/>
            </a:srgbClr>
          </a:solidFill>
          <a:ln>
            <a:noFill/>
          </a:ln>
          <a:effectLst>
            <a:outerShdw blurRad="385763" rotWithShape="0" algn="bl">
              <a:srgbClr val="F4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2" name="Google Shape;2002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288" y="1"/>
            <a:ext cx="7941426" cy="5027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133"/>
          <p:cNvSpPr txBox="1"/>
          <p:nvPr>
            <p:ph idx="12" type="sldNum"/>
          </p:nvPr>
        </p:nvSpPr>
        <p:spPr>
          <a:xfrm>
            <a:off x="8311134" y="300084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04" name="Google Shape;2004;p133"/>
          <p:cNvSpPr txBox="1"/>
          <p:nvPr>
            <p:ph type="title"/>
          </p:nvPr>
        </p:nvSpPr>
        <p:spPr>
          <a:xfrm>
            <a:off x="715550" y="4915100"/>
            <a:ext cx="77130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結語：參與</a:t>
            </a:r>
            <a:r>
              <a:rPr lang="zh-TW"/>
              <a:t>開放原始碼</a:t>
            </a:r>
            <a:r>
              <a:rPr lang="zh-TW"/>
              <a:t>社群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3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3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線上社群 (1/2)</a:t>
            </a:r>
            <a:endParaRPr/>
          </a:p>
        </p:txBody>
      </p:sp>
      <p:sp>
        <p:nvSpPr>
          <p:cNvPr id="2011" name="Google Shape;2011;p13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12" name="Google Shape;2012;p134"/>
          <p:cNvPicPr preferRelativeResize="0"/>
          <p:nvPr/>
        </p:nvPicPr>
        <p:blipFill rotWithShape="1">
          <a:blip r:embed="rId3">
            <a:alphaModFix/>
          </a:blip>
          <a:srcRect b="8349" l="0" r="0" t="0"/>
          <a:stretch/>
        </p:blipFill>
        <p:spPr>
          <a:xfrm>
            <a:off x="0" y="912500"/>
            <a:ext cx="9144000" cy="5449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13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https://github.com/folio-org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2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生活中的開放原始碼軟體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瀏覽器</a:t>
            </a:r>
            <a:endParaRPr/>
          </a:p>
        </p:txBody>
      </p:sp>
      <p:sp>
        <p:nvSpPr>
          <p:cNvPr id="1240" name="Google Shape;1240;p72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1" name="Google Shape;1241;p72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Subramanian, D. (2024, February 25).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Chromium browser—What is it?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Medium.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https://javascript.plainenglish.io/chromium-browser-what-is-it-c764259dc967</a:t>
            </a:r>
            <a:endParaRPr/>
          </a:p>
        </p:txBody>
      </p:sp>
      <p:pic>
        <p:nvPicPr>
          <p:cNvPr id="1242" name="Google Shape;124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388" y="1647775"/>
            <a:ext cx="6377225" cy="44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550" y="2101375"/>
            <a:ext cx="1167800" cy="19053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72"/>
          <p:cNvSpPr txBox="1"/>
          <p:nvPr/>
        </p:nvSpPr>
        <p:spPr>
          <a:xfrm rot="399437">
            <a:off x="501487" y="1662576"/>
            <a:ext cx="3094968" cy="400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80000"/>
                </a:solidFill>
              </a:rPr>
              <a:t>原來我也來自開原</a:t>
            </a:r>
            <a:endParaRPr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35"/>
          <p:cNvSpPr txBox="1"/>
          <p:nvPr>
            <p:ph idx="2" type="subTitle"/>
          </p:nvPr>
        </p:nvSpPr>
        <p:spPr>
          <a:xfrm>
            <a:off x="7155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修改建議 Pull request</a:t>
            </a:r>
            <a:endParaRPr/>
          </a:p>
        </p:txBody>
      </p:sp>
      <p:sp>
        <p:nvSpPr>
          <p:cNvPr id="2019" name="Google Shape;2019;p135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GitHub </a:t>
            </a:r>
            <a:r>
              <a:rPr lang="zh-TW"/>
              <a:t>線上社群 (2/2)</a:t>
            </a:r>
            <a:endParaRPr/>
          </a:p>
        </p:txBody>
      </p:sp>
      <p:sp>
        <p:nvSpPr>
          <p:cNvPr id="2020" name="Google Shape;2020;p135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21" name="Google Shape;2021;p135"/>
          <p:cNvSpPr txBox="1"/>
          <p:nvPr>
            <p:ph idx="5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https://github.com/folio-org/okapi/pulls</a:t>
            </a:r>
            <a:r>
              <a:rPr lang="zh-TW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https://github.com/vufind-org/vufind/discussions</a:t>
            </a:r>
            <a:r>
              <a:rPr lang="zh-TW"/>
              <a:t> </a:t>
            </a:r>
            <a:endParaRPr/>
          </a:p>
        </p:txBody>
      </p:sp>
      <p:sp>
        <p:nvSpPr>
          <p:cNvPr id="2022" name="Google Shape;2022;p135"/>
          <p:cNvSpPr txBox="1"/>
          <p:nvPr>
            <p:ph idx="1" type="subTitle"/>
          </p:nvPr>
        </p:nvSpPr>
        <p:spPr>
          <a:xfrm>
            <a:off x="4572050" y="1341375"/>
            <a:ext cx="3856500" cy="7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線上討論、回報錯誤</a:t>
            </a:r>
            <a:endParaRPr/>
          </a:p>
        </p:txBody>
      </p:sp>
      <p:sp>
        <p:nvSpPr>
          <p:cNvPr id="2023" name="Google Shape;2023;p135"/>
          <p:cNvSpPr txBox="1"/>
          <p:nvPr>
            <p:ph idx="3" type="body"/>
          </p:nvPr>
        </p:nvSpPr>
        <p:spPr>
          <a:xfrm>
            <a:off x="71560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135"/>
          <p:cNvSpPr txBox="1"/>
          <p:nvPr>
            <p:ph idx="4" type="body"/>
          </p:nvPr>
        </p:nvSpPr>
        <p:spPr>
          <a:xfrm>
            <a:off x="4572050" y="2074575"/>
            <a:ext cx="3856500" cy="40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025" name="Google Shape;2025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550" y="2314975"/>
            <a:ext cx="3856499" cy="353320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6" name="Google Shape;2026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7577" y="2314963"/>
            <a:ext cx="3625446" cy="35332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36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2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提供程式碼不是貢獻社群的唯一方式！</a:t>
            </a:r>
            <a:endParaRPr b="1" sz="2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非核心程式碼</a:t>
            </a:r>
            <a:r>
              <a:rPr lang="zh-TW"/>
              <a:t>：自動化部署、測試案例、輔助工具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文件撰寫</a:t>
            </a:r>
            <a:r>
              <a:rPr lang="zh-TW"/>
              <a:t>：使用教學、蒐集案例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參與討論</a:t>
            </a:r>
            <a:r>
              <a:rPr lang="zh-TW"/>
              <a:t>：整理問題回報(issue)、合併相同問題、協助回答問題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使用者端的建議</a:t>
            </a:r>
            <a:r>
              <a:rPr lang="zh-TW"/>
              <a:t>：規劃優使性研究、設計LOGO等視覺化元素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b="1" lang="zh-TW">
                <a:latin typeface="Lexend"/>
                <a:ea typeface="Lexend"/>
                <a:cs typeface="Lexend"/>
                <a:sym typeface="Lexend"/>
              </a:rPr>
              <a:t>規劃活動</a:t>
            </a:r>
            <a:r>
              <a:rPr lang="zh-TW"/>
              <a:t>：工作坊、研討會與聚會，分享實務經驗</a:t>
            </a:r>
            <a:endParaRPr/>
          </a:p>
        </p:txBody>
      </p:sp>
      <p:sp>
        <p:nvSpPr>
          <p:cNvPr id="2032" name="Google Shape;2032;p136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</a:t>
            </a:r>
            <a:r>
              <a:rPr lang="zh-TW"/>
              <a:t>參與開放原始碼社群</a:t>
            </a:r>
            <a:endParaRPr/>
          </a:p>
        </p:txBody>
      </p:sp>
      <p:sp>
        <p:nvSpPr>
          <p:cNvPr id="2033" name="Google Shape;2033;p136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34" name="Google Shape;2034;p136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GitHub. (2024, June 15). </a:t>
            </a:r>
            <a:r>
              <a:rPr i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Contribute to Open Source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Open Source Guides.</a:t>
            </a:r>
            <a:r>
              <a:rPr lang="zh-TW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https://opensource.guide/how-to-contribute/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137"/>
          <p:cNvSpPr txBox="1"/>
          <p:nvPr>
            <p:ph idx="1" type="body"/>
          </p:nvPr>
        </p:nvSpPr>
        <p:spPr>
          <a:xfrm>
            <a:off x="715550" y="643596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37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37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42" name="Google Shape;2042;p137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https://x.com/folio_lsp</a:t>
            </a:r>
            <a:r>
              <a:rPr lang="zh-TW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https://youtu.be/Ngtv80PA6Jo</a:t>
            </a:r>
            <a:r>
              <a:rPr lang="zh-TW"/>
              <a:t> </a:t>
            </a:r>
            <a:endParaRPr/>
          </a:p>
        </p:txBody>
      </p:sp>
      <p:pic>
        <p:nvPicPr>
          <p:cNvPr id="2043" name="Google Shape;2043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950" y="410775"/>
            <a:ext cx="4585124" cy="343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550" y="643600"/>
            <a:ext cx="2910624" cy="388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5300" y="3698900"/>
            <a:ext cx="4307299" cy="242285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138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51" name="Google Shape;2051;p138"/>
          <p:cNvSpPr txBox="1"/>
          <p:nvPr>
            <p:ph type="title"/>
          </p:nvPr>
        </p:nvSpPr>
        <p:spPr>
          <a:xfrm>
            <a:off x="715550" y="54021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未來是擁抱開放原始碼、參與社群！</a:t>
            </a:r>
            <a:endParaRPr/>
          </a:p>
        </p:txBody>
      </p:sp>
      <p:sp>
        <p:nvSpPr>
          <p:cNvPr id="2052" name="Google Shape;2052;p138"/>
          <p:cNvSpPr txBox="1"/>
          <p:nvPr>
            <p:ph idx="1" type="body"/>
          </p:nvPr>
        </p:nvSpPr>
        <p:spPr>
          <a:xfrm>
            <a:off x="715550" y="1267299"/>
            <a:ext cx="7713000" cy="41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38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38"/>
          <p:cNvSpPr txBox="1"/>
          <p:nvPr>
            <p:ph type="title"/>
          </p:nvPr>
        </p:nvSpPr>
        <p:spPr>
          <a:xfrm>
            <a:off x="715550" y="643592"/>
            <a:ext cx="7713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閉門造車的時代已經過去</a:t>
            </a:r>
            <a:endParaRPr b="0" sz="2400"/>
          </a:p>
        </p:txBody>
      </p:sp>
      <p:pic>
        <p:nvPicPr>
          <p:cNvPr id="2055" name="Google Shape;205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125" y="1377825"/>
            <a:ext cx="3913800" cy="391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39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061" name="Google Shape;2061;p139"/>
          <p:cNvSpPr txBox="1"/>
          <p:nvPr>
            <p:ph type="title"/>
          </p:nvPr>
        </p:nvSpPr>
        <p:spPr>
          <a:xfrm>
            <a:off x="2263125" y="414850"/>
            <a:ext cx="66012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延伸閱讀</a:t>
            </a:r>
            <a:endParaRPr/>
          </a:p>
        </p:txBody>
      </p:sp>
      <p:sp>
        <p:nvSpPr>
          <p:cNvPr id="2062" name="Google Shape;2062;p139"/>
          <p:cNvSpPr txBox="1"/>
          <p:nvPr>
            <p:ph idx="1" type="body"/>
          </p:nvPr>
        </p:nvSpPr>
        <p:spPr>
          <a:xfrm>
            <a:off x="2263075" y="1341325"/>
            <a:ext cx="66012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Wilson, R., &amp; Mitchell, J. (2021). </a:t>
            </a:r>
            <a:r>
              <a:rPr i="1" lang="zh-TW"/>
              <a:t>Open Source Library Systems: A Guide</a:t>
            </a:r>
            <a:r>
              <a:rPr lang="zh-TW"/>
              <a:t>. Rowman &amp; Littlefield Publishers.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瞭解圖書館領域的開原專案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Engard, N. C. (2010). </a:t>
            </a:r>
            <a:r>
              <a:rPr i="1" lang="zh-TW"/>
              <a:t>Practical open source software for libraries</a:t>
            </a:r>
            <a:r>
              <a:rPr lang="zh-TW"/>
              <a:t>. Chandos Publishing.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zh-TW"/>
              <a:t>從圖書館的角度認識開原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zh-TW"/>
              <a:t>鄭郁霖（2020）。</a:t>
            </a:r>
            <a:r>
              <a:rPr i="1" lang="zh-TW"/>
              <a:t>突破困境: 資安開源工具應用</a:t>
            </a:r>
            <a:r>
              <a:rPr lang="zh-TW"/>
              <a:t>（初版）。博碩文化。</a:t>
            </a:r>
            <a:endParaRPr/>
          </a:p>
          <a:p>
            <a:pPr indent="-3556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000"/>
              <a:buChar char="○"/>
            </a:pPr>
            <a:r>
              <a:rPr lang="zh-TW"/>
              <a:t>從開放原始碼軟體來看實務資安工作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40"/>
          <p:cNvSpPr/>
          <p:nvPr/>
        </p:nvSpPr>
        <p:spPr>
          <a:xfrm>
            <a:off x="936825" y="1848700"/>
            <a:ext cx="2509800" cy="2433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8" name="Google Shape;2068;p140"/>
          <p:cNvGrpSpPr/>
          <p:nvPr/>
        </p:nvGrpSpPr>
        <p:grpSpPr>
          <a:xfrm>
            <a:off x="262710" y="4652263"/>
            <a:ext cx="3858039" cy="632646"/>
            <a:chOff x="2796929" y="2234550"/>
            <a:chExt cx="4222435" cy="692401"/>
          </a:xfrm>
        </p:grpSpPr>
        <p:sp>
          <p:nvSpPr>
            <p:cNvPr id="2069" name="Google Shape;2069;p140"/>
            <p:cNvSpPr/>
            <p:nvPr/>
          </p:nvSpPr>
          <p:spPr>
            <a:xfrm>
              <a:off x="2803465" y="2234550"/>
              <a:ext cx="4215900" cy="692400"/>
            </a:xfrm>
            <a:prstGeom prst="roundRect">
              <a:avLst>
                <a:gd fmla="val 50000" name="adj"/>
              </a:avLst>
            </a:prstGeom>
            <a:solidFill>
              <a:srgbClr val="F9F3DC"/>
            </a:solidFill>
            <a:ln cap="flat" cmpd="sng" w="9525">
              <a:solidFill>
                <a:srgbClr val="783F0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220000" dist="19050">
                <a:srgbClr val="000000">
                  <a:alpha val="7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783F04"/>
                </a:solidFill>
              </a:endParaRPr>
            </a:p>
          </p:txBody>
        </p:sp>
        <p:sp>
          <p:nvSpPr>
            <p:cNvPr id="2070" name="Google Shape;2070;p140"/>
            <p:cNvSpPr txBox="1"/>
            <p:nvPr/>
          </p:nvSpPr>
          <p:spPr>
            <a:xfrm>
              <a:off x="2796929" y="2234550"/>
              <a:ext cx="4215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0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2100" u="sng">
                  <a:solidFill>
                    <a:schemeClr val="dk1"/>
                  </a:solidFill>
                  <a:latin typeface="Outfit"/>
                  <a:ea typeface="Outfit"/>
                  <a:cs typeface="Outfit"/>
                  <a:sym typeface="Outfit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http://l.pulipuli.info/24/thu</a:t>
              </a:r>
              <a:endParaRPr b="1" sz="1800">
                <a:latin typeface="Outfit"/>
                <a:ea typeface="Outfit"/>
                <a:cs typeface="Outfit"/>
                <a:sym typeface="Outfit"/>
              </a:endParaRPr>
            </a:p>
          </p:txBody>
        </p:sp>
      </p:grpSp>
      <p:pic>
        <p:nvPicPr>
          <p:cNvPr id="2071" name="Google Shape;2071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199" y="2203812"/>
            <a:ext cx="1723036" cy="172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3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73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TW" sz="2400"/>
              <a:t>生活中的開放原始碼軟體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辦公室文件、試算表、簡報軟體</a:t>
            </a:r>
            <a:endParaRPr/>
          </a:p>
        </p:txBody>
      </p:sp>
      <p:sp>
        <p:nvSpPr>
          <p:cNvPr id="1251" name="Google Shape;1251;p73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52" name="Google Shape;1252;p73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fontScale="85000" lnSpcReduction="20000"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數位政府司（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2024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，三月</a:t>
            </a:r>
            <a:r>
              <a:rPr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日）。</a:t>
            </a:r>
            <a:r>
              <a:rPr b="1" lang="zh-TW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ODF</a:t>
            </a:r>
            <a:r>
              <a:rPr b="1"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文件應用工具</a:t>
            </a:r>
            <a:r>
              <a:rPr lang="zh-TW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。數位發展部。</a:t>
            </a:r>
            <a:r>
              <a:rPr lang="zh-TW" sz="1200" u="sng">
                <a:solidFill>
                  <a:srgbClr val="000080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https://moda.gov.tw/digital-affairs/digital-service/app-services/248</a:t>
            </a:r>
            <a:endParaRPr/>
          </a:p>
        </p:txBody>
      </p:sp>
      <p:pic>
        <p:nvPicPr>
          <p:cNvPr id="1253" name="Google Shape;125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925" y="3185363"/>
            <a:ext cx="4119625" cy="23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75" y="1139524"/>
            <a:ext cx="3692643" cy="52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3925" y="1496776"/>
            <a:ext cx="5014625" cy="97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4"/>
          <p:cNvSpPr txBox="1"/>
          <p:nvPr>
            <p:ph idx="1" type="body"/>
          </p:nvPr>
        </p:nvSpPr>
        <p:spPr>
          <a:xfrm>
            <a:off x="715550" y="1341321"/>
            <a:ext cx="7713000" cy="4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261" name="Google Shape;126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75" y="1156920"/>
            <a:ext cx="5220426" cy="29359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2" name="Google Shape;1262;p74"/>
          <p:cNvSpPr txBox="1"/>
          <p:nvPr>
            <p:ph type="title"/>
          </p:nvPr>
        </p:nvSpPr>
        <p:spPr>
          <a:xfrm>
            <a:off x="1417750" y="143600"/>
            <a:ext cx="6308700" cy="8949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zh-TW" sz="2400"/>
              <a:t>生活中的開放原始碼軟體</a:t>
            </a:r>
            <a:endParaRPr b="0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文獻與書目管理</a:t>
            </a:r>
            <a:r>
              <a:rPr lang="zh-TW"/>
              <a:t>軟體</a:t>
            </a:r>
            <a:endParaRPr/>
          </a:p>
        </p:txBody>
      </p:sp>
      <p:sp>
        <p:nvSpPr>
          <p:cNvPr id="1263" name="Google Shape;1263;p74"/>
          <p:cNvSpPr txBox="1"/>
          <p:nvPr>
            <p:ph idx="12" type="sldNum"/>
          </p:nvPr>
        </p:nvSpPr>
        <p:spPr>
          <a:xfrm>
            <a:off x="8311134" y="6003159"/>
            <a:ext cx="548700" cy="5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64" name="Google Shape;1264;p74"/>
          <p:cNvSpPr txBox="1"/>
          <p:nvPr>
            <p:ph idx="2" type="body"/>
          </p:nvPr>
        </p:nvSpPr>
        <p:spPr>
          <a:xfrm>
            <a:off x="1883350" y="6431700"/>
            <a:ext cx="6308700" cy="25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363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5" name="Google Shape;126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00" y="3120675"/>
            <a:ext cx="6088124" cy="3616525"/>
          </a:xfrm>
          <a:prstGeom prst="rect">
            <a:avLst/>
          </a:prstGeom>
          <a:noFill/>
          <a:ln cap="flat" cmpd="sng" w="38100">
            <a:solidFill>
              <a:srgbClr val="E5DB2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6" name="Google Shape;1266;p74"/>
          <p:cNvSpPr/>
          <p:nvPr/>
        </p:nvSpPr>
        <p:spPr>
          <a:xfrm>
            <a:off x="5261426" y="5963150"/>
            <a:ext cx="2441400" cy="536100"/>
          </a:xfrm>
          <a:prstGeom prst="wedgeRoundRectCallout">
            <a:avLst>
              <a:gd fmla="val -40340" name="adj1"/>
              <a:gd fmla="val -11659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rgbClr val="FFFFFF"/>
                </a:solidFill>
              </a:rPr>
              <a:t>插入</a:t>
            </a:r>
            <a:r>
              <a:rPr lang="zh-TW" sz="2400">
                <a:solidFill>
                  <a:srgbClr val="FFFFFF"/>
                </a:solidFill>
              </a:rPr>
              <a:t>書目列表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267" name="Google Shape;12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4450" y="1448850"/>
            <a:ext cx="1989225" cy="19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Negotiation Workshop by Slidesgo">
  <a:themeElements>
    <a:clrScheme name="Simple Light">
      <a:dk1>
        <a:srgbClr val="000000"/>
      </a:dk1>
      <a:lt1>
        <a:srgbClr val="F9F3DC"/>
      </a:lt1>
      <a:dk2>
        <a:srgbClr val="E5DB29"/>
      </a:dk2>
      <a:lt2>
        <a:srgbClr val="BDC5FF"/>
      </a:lt2>
      <a:accent1>
        <a:srgbClr val="ED8EBC"/>
      </a:accent1>
      <a:accent2>
        <a:srgbClr val="00CE7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